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9" r:id="rId2"/>
    <p:sldMasterId id="2147483771" r:id="rId3"/>
    <p:sldMasterId id="2147483783" r:id="rId4"/>
    <p:sldMasterId id="2147483795" r:id="rId5"/>
  </p:sldMasterIdLst>
  <p:notesMasterIdLst>
    <p:notesMasterId r:id="rId28"/>
  </p:notesMasterIdLst>
  <p:sldIdLst>
    <p:sldId id="1519" r:id="rId6"/>
    <p:sldId id="303" r:id="rId7"/>
    <p:sldId id="2013" r:id="rId8"/>
    <p:sldId id="2014" r:id="rId9"/>
    <p:sldId id="286" r:id="rId10"/>
    <p:sldId id="287" r:id="rId11"/>
    <p:sldId id="2017" r:id="rId12"/>
    <p:sldId id="2012" r:id="rId13"/>
    <p:sldId id="1981" r:id="rId14"/>
    <p:sldId id="1870" r:id="rId15"/>
    <p:sldId id="1982" r:id="rId16"/>
    <p:sldId id="1871" r:id="rId17"/>
    <p:sldId id="2010" r:id="rId18"/>
    <p:sldId id="300" r:id="rId19"/>
    <p:sldId id="1975" r:id="rId20"/>
    <p:sldId id="1992" r:id="rId21"/>
    <p:sldId id="324" r:id="rId22"/>
    <p:sldId id="325" r:id="rId23"/>
    <p:sldId id="1987" r:id="rId24"/>
    <p:sldId id="1988" r:id="rId25"/>
    <p:sldId id="1989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E5B173-777F-E433-F504-6E393071C230}" name="Reiner Becker" initials="RB" userId="2cc1d4fcc2e1584f" providerId="Windows Live"/>
  <p188:author id="{F70FA482-7AA9-C6A7-C906-D316F5B9105A}" name="Aycan Yilmaz" initials="AY" userId="S::ayilmaz@coca-cola.com::b6387eb9-845e-4c52-a3eb-ce3d98c8d43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58901" autoAdjust="0"/>
  </p:normalViewPr>
  <p:slideViewPr>
    <p:cSldViewPr snapToGrid="0" showGuides="1">
      <p:cViewPr varScale="1">
        <p:scale>
          <a:sx n="44" d="100"/>
          <a:sy n="44" d="100"/>
        </p:scale>
        <p:origin x="152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Martinez" userId="ea08c8b6-0f24-4067-a236-7457322fd4e8" providerId="ADAL" clId="{B45C5E6B-025C-42DF-ACA0-3740F1979B23}"/>
    <pc:docChg chg="modSld">
      <pc:chgData name="John Martinez" userId="ea08c8b6-0f24-4067-a236-7457322fd4e8" providerId="ADAL" clId="{B45C5E6B-025C-42DF-ACA0-3740F1979B23}" dt="2022-12-09T13:59:39.754" v="15" actId="6549"/>
      <pc:docMkLst>
        <pc:docMk/>
      </pc:docMkLst>
      <pc:sldChg chg="modNotesTx">
        <pc:chgData name="John Martinez" userId="ea08c8b6-0f24-4067-a236-7457322fd4e8" providerId="ADAL" clId="{B45C5E6B-025C-42DF-ACA0-3740F1979B23}" dt="2022-12-09T13:58:41.299" v="0" actId="6549"/>
        <pc:sldMkLst>
          <pc:docMk/>
          <pc:sldMk cId="2183561817" sldId="303"/>
        </pc:sldMkLst>
      </pc:sldChg>
      <pc:sldChg chg="modNotesTx">
        <pc:chgData name="John Martinez" userId="ea08c8b6-0f24-4067-a236-7457322fd4e8" providerId="ADAL" clId="{B45C5E6B-025C-42DF-ACA0-3740F1979B23}" dt="2022-12-09T13:59:31.062" v="13" actId="6549"/>
        <pc:sldMkLst>
          <pc:docMk/>
          <pc:sldMk cId="1002598451" sldId="325"/>
        </pc:sldMkLst>
      </pc:sldChg>
      <pc:sldChg chg="modNotesTx">
        <pc:chgData name="John Martinez" userId="ea08c8b6-0f24-4067-a236-7457322fd4e8" providerId="ADAL" clId="{B45C5E6B-025C-42DF-ACA0-3740F1979B23}" dt="2022-12-09T13:59:11.565" v="7" actId="6549"/>
        <pc:sldMkLst>
          <pc:docMk/>
          <pc:sldMk cId="3531702602" sldId="1870"/>
        </pc:sldMkLst>
      </pc:sldChg>
      <pc:sldChg chg="modNotesTx">
        <pc:chgData name="John Martinez" userId="ea08c8b6-0f24-4067-a236-7457322fd4e8" providerId="ADAL" clId="{B45C5E6B-025C-42DF-ACA0-3740F1979B23}" dt="2022-12-09T13:59:18.040" v="9" actId="6549"/>
        <pc:sldMkLst>
          <pc:docMk/>
          <pc:sldMk cId="3252106580" sldId="1871"/>
        </pc:sldMkLst>
      </pc:sldChg>
      <pc:sldChg chg="modNotesTx">
        <pc:chgData name="John Martinez" userId="ea08c8b6-0f24-4067-a236-7457322fd4e8" providerId="ADAL" clId="{B45C5E6B-025C-42DF-ACA0-3740F1979B23}" dt="2022-12-09T13:59:24.859" v="11" actId="6549"/>
        <pc:sldMkLst>
          <pc:docMk/>
          <pc:sldMk cId="3511246509" sldId="1975"/>
        </pc:sldMkLst>
      </pc:sldChg>
      <pc:sldChg chg="modNotesTx">
        <pc:chgData name="John Martinez" userId="ea08c8b6-0f24-4067-a236-7457322fd4e8" providerId="ADAL" clId="{B45C5E6B-025C-42DF-ACA0-3740F1979B23}" dt="2022-12-09T13:59:06.616" v="5" actId="6549"/>
        <pc:sldMkLst>
          <pc:docMk/>
          <pc:sldMk cId="391311550" sldId="1981"/>
        </pc:sldMkLst>
      </pc:sldChg>
      <pc:sldChg chg="modNotesTx">
        <pc:chgData name="John Martinez" userId="ea08c8b6-0f24-4067-a236-7457322fd4e8" providerId="ADAL" clId="{B45C5E6B-025C-42DF-ACA0-3740F1979B23}" dt="2022-12-09T13:59:15.578" v="8" actId="6549"/>
        <pc:sldMkLst>
          <pc:docMk/>
          <pc:sldMk cId="784169551" sldId="1982"/>
        </pc:sldMkLst>
      </pc:sldChg>
      <pc:sldChg chg="modNotesTx">
        <pc:chgData name="John Martinez" userId="ea08c8b6-0f24-4067-a236-7457322fd4e8" providerId="ADAL" clId="{B45C5E6B-025C-42DF-ACA0-3740F1979B23}" dt="2022-12-09T13:59:35.090" v="14" actId="6549"/>
        <pc:sldMkLst>
          <pc:docMk/>
          <pc:sldMk cId="4230764654" sldId="1987"/>
        </pc:sldMkLst>
      </pc:sldChg>
      <pc:sldChg chg="modNotesTx">
        <pc:chgData name="John Martinez" userId="ea08c8b6-0f24-4067-a236-7457322fd4e8" providerId="ADAL" clId="{B45C5E6B-025C-42DF-ACA0-3740F1979B23}" dt="2022-12-09T13:59:39.754" v="15" actId="6549"/>
        <pc:sldMkLst>
          <pc:docMk/>
          <pc:sldMk cId="1086079438" sldId="1989"/>
        </pc:sldMkLst>
      </pc:sldChg>
      <pc:sldChg chg="modNotesTx">
        <pc:chgData name="John Martinez" userId="ea08c8b6-0f24-4067-a236-7457322fd4e8" providerId="ADAL" clId="{B45C5E6B-025C-42DF-ACA0-3740F1979B23}" dt="2022-12-09T13:59:27.114" v="12" actId="6549"/>
        <pc:sldMkLst>
          <pc:docMk/>
          <pc:sldMk cId="2897514449" sldId="1992"/>
        </pc:sldMkLst>
      </pc:sldChg>
      <pc:sldChg chg="modNotesTx">
        <pc:chgData name="John Martinez" userId="ea08c8b6-0f24-4067-a236-7457322fd4e8" providerId="ADAL" clId="{B45C5E6B-025C-42DF-ACA0-3740F1979B23}" dt="2022-12-09T13:59:20.564" v="10" actId="6549"/>
        <pc:sldMkLst>
          <pc:docMk/>
          <pc:sldMk cId="2104296097" sldId="2010"/>
        </pc:sldMkLst>
      </pc:sldChg>
      <pc:sldChg chg="modNotesTx">
        <pc:chgData name="John Martinez" userId="ea08c8b6-0f24-4067-a236-7457322fd4e8" providerId="ADAL" clId="{B45C5E6B-025C-42DF-ACA0-3740F1979B23}" dt="2022-12-09T13:59:01.673" v="4" actId="6549"/>
        <pc:sldMkLst>
          <pc:docMk/>
          <pc:sldMk cId="1431113450" sldId="2012"/>
        </pc:sldMkLst>
      </pc:sldChg>
      <pc:sldChg chg="modNotesTx">
        <pc:chgData name="John Martinez" userId="ea08c8b6-0f24-4067-a236-7457322fd4e8" providerId="ADAL" clId="{B45C5E6B-025C-42DF-ACA0-3740F1979B23}" dt="2022-12-09T13:58:44.353" v="1" actId="6549"/>
        <pc:sldMkLst>
          <pc:docMk/>
          <pc:sldMk cId="417260968" sldId="2013"/>
        </pc:sldMkLst>
      </pc:sldChg>
      <pc:sldChg chg="modNotesTx">
        <pc:chgData name="John Martinez" userId="ea08c8b6-0f24-4067-a236-7457322fd4e8" providerId="ADAL" clId="{B45C5E6B-025C-42DF-ACA0-3740F1979B23}" dt="2022-12-09T13:58:49.824" v="2" actId="6549"/>
        <pc:sldMkLst>
          <pc:docMk/>
          <pc:sldMk cId="1353499658" sldId="2014"/>
        </pc:sldMkLst>
      </pc:sldChg>
      <pc:sldChg chg="modNotesTx">
        <pc:chgData name="John Martinez" userId="ea08c8b6-0f24-4067-a236-7457322fd4e8" providerId="ADAL" clId="{B45C5E6B-025C-42DF-ACA0-3740F1979B23}" dt="2022-12-09T13:58:58.531" v="3" actId="6549"/>
        <pc:sldMkLst>
          <pc:docMk/>
          <pc:sldMk cId="3943041497" sldId="201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D463F-7CA7-42D7-BFA0-971E43AB94C6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9439C-491E-4BCF-8677-F438E1CF0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38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17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4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94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54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44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9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41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12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31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9439C-491E-4BCF-8677-F438E1CF0C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392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9439C-491E-4BCF-8677-F438E1CF0C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80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116e198f438_0_4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6" name="Google Shape;2196;g116e198f438_0_40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7" name="Google Shape;2197;g116e198f438_0_40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Google Shape;2210;g11484c8c1b4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1" name="Google Shape;2211;g11484c8c1b4_1_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2" name="Google Shape;2212;g11484c8c1b4_1_1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9439C-491E-4BCF-8677-F438E1CF0C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774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9439C-491E-4BCF-8677-F438E1CF0C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384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534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9439C-491E-4BCF-8677-F438E1CF0C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97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C38C6-B37B-44C0-9B7D-3309B5AF3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3CAD52-4CAC-4EED-BAAC-92BF933436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7946E-DEDF-4AE5-B87A-80A00AF87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2C8C1-DFCD-47C2-833B-94930FFD5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FACFA-913B-4E7F-939B-A71D6C65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95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1C2EA-ABB7-4AC8-B4FF-725AC2794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81DA0E-7D6A-4DF5-9E87-94FCB178A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14C12-7A84-4DE2-8F2A-69B678CB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6AB57-3C70-4F23-9031-CCED0D8E6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51E42-C616-4825-BC95-C24397302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13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62AC86-CFEC-4F8E-BED9-03150E4850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CF1846-F395-41E6-B5FC-F9999F573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D8021-422F-413E-BB71-611BD9ACA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5FF6F-9D21-48BB-A9DC-9F7AD68FB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21DBA-1FAC-42E5-88D2-ACEC025D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2918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>
          <p15:clr>
            <a:srgbClr val="CCCCCC"/>
          </p15:clr>
        </p15:guide>
        <p15:guide id="2" pos="7472">
          <p15:clr>
            <a:srgbClr val="CCCCCC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892454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4A0983-4F5C-41C9-83D7-8A2139929D0D}"/>
              </a:ext>
            </a:extLst>
          </p:cNvPr>
          <p:cNvSpPr/>
          <p:nvPr userDrawn="1"/>
        </p:nvSpPr>
        <p:spPr>
          <a:xfrm>
            <a:off x="11964318" y="3855904"/>
            <a:ext cx="227682" cy="1079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1196E6-0563-4E52-B871-19307FE36E1D}"/>
              </a:ext>
            </a:extLst>
          </p:cNvPr>
          <p:cNvSpPr/>
          <p:nvPr userDrawn="1"/>
        </p:nvSpPr>
        <p:spPr>
          <a:xfrm>
            <a:off x="5376231" y="6666390"/>
            <a:ext cx="1476261" cy="1793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6496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505207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888497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412537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046131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03D806-E833-4ED1-80A4-8D1CD59D5789}"/>
              </a:ext>
            </a:extLst>
          </p:cNvPr>
          <p:cNvSpPr/>
          <p:nvPr userDrawn="1"/>
        </p:nvSpPr>
        <p:spPr>
          <a:xfrm>
            <a:off x="12019402" y="3811836"/>
            <a:ext cx="172598" cy="11237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7F7E1F-9D08-436B-B881-EB3EABCDF829}"/>
              </a:ext>
            </a:extLst>
          </p:cNvPr>
          <p:cNvSpPr/>
          <p:nvPr userDrawn="1"/>
        </p:nvSpPr>
        <p:spPr>
          <a:xfrm rot="5400000">
            <a:off x="5968062" y="6061706"/>
            <a:ext cx="222823" cy="13697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4665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FB162-51CC-4225-83BA-924305A02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8BDF7-630D-4C6C-AFDF-A67C0F0AB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83670-15E2-45C2-A235-BD6961D2C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8F1BC-7BA5-4D7A-A787-344781C5C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A1E65-5004-4C3A-9EBD-67D3D786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11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123289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834940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981037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72821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742151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578801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317396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353881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101696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923896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7E2A7-2F01-4E65-A2F0-389131D28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CEA41-95BF-437E-B37B-BAB2CE580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D541B-E1FB-4C3A-98CE-3AB1EA39C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73772-BDA1-48AC-8519-E34BD6D71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74BFD-4690-49B8-AE61-088AD7E95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10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749745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59082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290977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275280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870810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3">
  <p:cSld name="Agenda 3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81"/>
          <p:cNvSpPr txBox="1"/>
          <p:nvPr/>
        </p:nvSpPr>
        <p:spPr>
          <a:xfrm>
            <a:off x="442933" y="428633"/>
            <a:ext cx="11306000" cy="9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 sz="2400">
              <a:solidFill>
                <a:srgbClr val="3F3F3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17" name="Google Shape;1117;p81"/>
          <p:cNvSpPr txBox="1"/>
          <p:nvPr/>
        </p:nvSpPr>
        <p:spPr>
          <a:xfrm>
            <a:off x="442933" y="1132392"/>
            <a:ext cx="11306000" cy="5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 sz="2400" i="1">
              <a:solidFill>
                <a:srgbClr val="A79B9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18" name="Google Shape;1118;p81"/>
          <p:cNvSpPr txBox="1">
            <a:spLocks noGrp="1"/>
          </p:cNvSpPr>
          <p:nvPr>
            <p:ph type="title"/>
          </p:nvPr>
        </p:nvSpPr>
        <p:spPr>
          <a:xfrm>
            <a:off x="442913" y="432000"/>
            <a:ext cx="11306000" cy="4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None/>
              <a:defRPr sz="2667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9" name="Google Shape;1119;p81"/>
          <p:cNvSpPr txBox="1">
            <a:spLocks noGrp="1"/>
          </p:cNvSpPr>
          <p:nvPr>
            <p:ph type="sldNum" idx="12"/>
          </p:nvPr>
        </p:nvSpPr>
        <p:spPr>
          <a:xfrm>
            <a:off x="11683133" y="6413733"/>
            <a:ext cx="4576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200"/>
            </a:lvl1pPr>
            <a:lvl2pPr lvl="1" rtl="0">
              <a:buNone/>
              <a:defRPr sz="1200"/>
            </a:lvl2pPr>
            <a:lvl3pPr lvl="2" rtl="0">
              <a:buNone/>
              <a:defRPr sz="1200"/>
            </a:lvl3pPr>
            <a:lvl4pPr lvl="3" rtl="0">
              <a:buNone/>
              <a:defRPr sz="1200"/>
            </a:lvl4pPr>
            <a:lvl5pPr lvl="4" rtl="0">
              <a:buNone/>
              <a:defRPr sz="1200"/>
            </a:lvl5pPr>
            <a:lvl6pPr lvl="5" rtl="0">
              <a:buNone/>
              <a:defRPr sz="1200"/>
            </a:lvl6pPr>
            <a:lvl7pPr lvl="6" rtl="0">
              <a:buNone/>
              <a:defRPr sz="1200"/>
            </a:lvl7pPr>
            <a:lvl8pPr lvl="7" rtl="0">
              <a:buNone/>
              <a:defRPr sz="1200"/>
            </a:lvl8pPr>
            <a:lvl9pPr lvl="8" rtl="0">
              <a:buNone/>
              <a:defRPr sz="1200"/>
            </a:lvl9pPr>
          </a:lstStyle>
          <a:p>
            <a:pPr algn="ctr"/>
            <a:fld id="{00000000-1234-1234-1234-12341234123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26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61"/>
          <p:cNvSpPr txBox="1">
            <a:spLocks noGrp="1"/>
          </p:cNvSpPr>
          <p:nvPr>
            <p:ph type="sldNum" idx="12"/>
          </p:nvPr>
        </p:nvSpPr>
        <p:spPr>
          <a:xfrm>
            <a:off x="685243" y="4709005"/>
            <a:ext cx="568800" cy="8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Georgia"/>
              <a:buNone/>
              <a:defRPr sz="1067" b="1" i="1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Georgia"/>
              <a:buNone/>
              <a:defRPr sz="1067" b="1" i="1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Georgia"/>
              <a:buNone/>
              <a:defRPr sz="1067" b="1" i="1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Georgia"/>
              <a:buNone/>
              <a:defRPr sz="1067" b="1" i="1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Georgia"/>
              <a:buNone/>
              <a:defRPr sz="1067" b="1" i="1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Georgia"/>
              <a:buNone/>
              <a:defRPr sz="1067" b="1" i="1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Georgia"/>
              <a:buNone/>
              <a:defRPr sz="1067" b="1" i="1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Georgia"/>
              <a:buNone/>
              <a:defRPr sz="1067" b="1" i="1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Georgia"/>
              <a:buNone/>
              <a:defRPr sz="1067" b="1" i="1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97" name="Google Shape;797;p61"/>
          <p:cNvSpPr txBox="1"/>
          <p:nvPr/>
        </p:nvSpPr>
        <p:spPr>
          <a:xfrm>
            <a:off x="9195003" y="6543000"/>
            <a:ext cx="25460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262626"/>
              </a:solidFill>
            </a:endParaRPr>
          </a:p>
        </p:txBody>
      </p:sp>
      <p:sp>
        <p:nvSpPr>
          <p:cNvPr id="798" name="Google Shape;798;p61"/>
          <p:cNvSpPr txBox="1">
            <a:spLocks noGrp="1"/>
          </p:cNvSpPr>
          <p:nvPr>
            <p:ph type="body" idx="1"/>
          </p:nvPr>
        </p:nvSpPr>
        <p:spPr>
          <a:xfrm>
            <a:off x="438900" y="1560567"/>
            <a:ext cx="11302000" cy="4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9" name="Google Shape;799;p61"/>
          <p:cNvSpPr txBox="1">
            <a:spLocks noGrp="1"/>
          </p:cNvSpPr>
          <p:nvPr>
            <p:ph type="title"/>
          </p:nvPr>
        </p:nvSpPr>
        <p:spPr>
          <a:xfrm>
            <a:off x="438900" y="670560"/>
            <a:ext cx="11302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Georgia"/>
              <a:buNone/>
              <a:defRPr sz="2667" i="0" u="none" strike="noStrike" cap="none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Georgia"/>
              <a:buNone/>
              <a:defRPr sz="2667"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Georgia"/>
              <a:buNone/>
              <a:defRPr sz="2667"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Georgia"/>
              <a:buNone/>
              <a:defRPr sz="2667"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Georgia"/>
              <a:buNone/>
              <a:defRPr sz="2667"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Georgia"/>
              <a:buNone/>
              <a:defRPr sz="2667"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Georgia"/>
              <a:buNone/>
              <a:defRPr sz="2667"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Georgia"/>
              <a:buNone/>
              <a:defRPr sz="2667"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Georgia"/>
              <a:buNone/>
              <a:defRPr sz="2667"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26477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  <p:sp>
        <p:nvSpPr>
          <p:cNvPr id="8" name="Rectángulo 7"/>
          <p:cNvSpPr/>
          <p:nvPr userDrawn="1"/>
        </p:nvSpPr>
        <p:spPr>
          <a:xfrm rot="16200000">
            <a:off x="11477540" y="4272183"/>
            <a:ext cx="116730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56119658"/>
      </p:ext>
    </p:extLst>
  </p:cSld>
  <p:clrMapOvr>
    <a:masterClrMapping/>
  </p:clrMapOvr>
  <p:transition>
    <p:fade/>
  </p:transition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7907643"/>
      </p:ext>
    </p:extLst>
  </p:cSld>
  <p:clrMapOvr>
    <a:masterClrMapping/>
  </p:clrMapOvr>
  <p:transition>
    <p:fade/>
  </p:transition>
  <p:hf sldNum="0"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749469"/>
      </p:ext>
    </p:extLst>
  </p:cSld>
  <p:clrMapOvr>
    <a:masterClrMapping/>
  </p:clrMapOvr>
  <p:transition>
    <p:fade/>
  </p:transition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66C2A-82A6-4643-87F5-43F1C7896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1935B-79CC-4E2C-AEF4-B30BFA4744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49A3F4-2FD4-4732-BBCC-28B9E3D3C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76F06-8CC8-4126-B0FA-D29290030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5526F0-99BE-4912-B9D7-22928D9CE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F377C-8084-4772-B3B7-5379CACCA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593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0199806"/>
      </p:ext>
    </p:extLst>
  </p:cSld>
  <p:clrMapOvr>
    <a:masterClrMapping/>
  </p:clrMapOvr>
  <p:transition>
    <p:fade/>
  </p:transition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5846463"/>
      </p:ext>
    </p:extLst>
  </p:cSld>
  <p:clrMapOvr>
    <a:masterClrMapping/>
  </p:clrMapOvr>
  <p:transition>
    <p:fade/>
  </p:transition>
  <p:hf sldNum="0"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3520320"/>
      </p:ext>
    </p:extLst>
  </p:cSld>
  <p:clrMapOvr>
    <a:masterClrMapping/>
  </p:clrMapOvr>
  <p:transition>
    <p:fade/>
  </p:transition>
  <p:hf sldNum="0"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127011"/>
      </p:ext>
    </p:extLst>
  </p:cSld>
  <p:clrMapOvr>
    <a:masterClrMapping/>
  </p:clrMapOvr>
  <p:transition>
    <p:fade/>
  </p:transition>
  <p:hf sldNum="0"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1316449"/>
      </p:ext>
    </p:extLst>
  </p:cSld>
  <p:clrMapOvr>
    <a:masterClrMapping/>
  </p:clrMapOvr>
  <p:transition>
    <p:fade/>
  </p:transition>
  <p:hf sldNum="0"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9879226"/>
      </p:ext>
    </p:extLst>
  </p:cSld>
  <p:clrMapOvr>
    <a:masterClrMapping/>
  </p:clrMapOvr>
  <p:transition>
    <p:fade/>
  </p:transition>
  <p:hf sldNum="0"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7059846"/>
      </p:ext>
    </p:extLst>
  </p:cSld>
  <p:clrMapOvr>
    <a:masterClrMapping/>
  </p:clrMapOvr>
  <p:transition>
    <p:fade/>
  </p:transition>
  <p:hf sldNum="0"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Classified - Confidential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2802752"/>
      </p:ext>
    </p:extLst>
  </p:cSld>
  <p:clrMapOvr>
    <a:masterClrMapping/>
  </p:clrMapOvr>
  <p:transition>
    <p:fade/>
  </p:transition>
  <p:hf sldNum="0"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B0B57-7E80-4A21-AA96-EABBF9A06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4360E1-0AC2-4F0D-8354-C4B6691CE3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27AB5-27B6-4EE5-A77C-60CB976F2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7119F-D11C-42AD-840F-34A7C1A0C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8D63B-18DB-4B6A-A653-F1B04B0A2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84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DA4DB-BE25-4E7F-A367-BFCAF1BB3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41CC8-7376-4F34-8AA4-DA5807B54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620B7-BD5E-4945-AA34-104A6335E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71C90-18C4-41BA-A6C6-04B7F74A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145D3-ACEC-48DD-9B9B-00263DB9D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94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6068C-3A98-437A-855C-FAD96710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2EA11-1E60-4894-BC02-5462C62FD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2DD0A-A4B0-4229-A6FA-CD410BBBB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411130-92BF-4EC8-B452-AC14183CBC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CBB73E-119F-46A8-A7D1-0740494FE2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1FFA-C41C-4A6D-A4EA-EA41E3CA8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9A30CF-FE63-45F2-97B7-7144D0BC2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91834-F1ED-4A7B-9A79-A3C94F11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654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7C2A4-4E07-4E4C-AE3F-B11400231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CF46A-2489-4D80-AD78-D76D67061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D2190-B4ED-4279-B657-8F9DC8B9D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41973-EF69-472A-80B7-0709D8E88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74B78-8F84-43F7-B1D8-19C7F574B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076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8B982-81EF-4C95-87F6-EBC163F07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C2CD-CC8C-426C-92E1-23388BB2D1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66673-86AA-4286-A033-3B7C82BFE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4D206-E721-4EE1-8679-113BD1170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57324E-1D88-4A22-8AEC-808DBBDF1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EC3CC-1CEC-4A68-9558-2018F3212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61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C7BF1-DE09-4FAD-8E92-EACAEDDE0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8DB7-F3E6-4D9B-A789-ECDFA683F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9B420-8D97-4EED-A8A9-04F5C520D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975323-93CD-4E13-A49B-7E0E521EF9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9137F8-0C58-49F6-AEF1-84EB7AA917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BCE2F8-6EB4-4BF3-9AD6-3700CD0DA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FA497-469F-43C7-AED7-AFDA2C7E1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48E3BD-0D49-4C49-98CA-D6ADED86B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2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3786-683C-444A-9CD5-1989BEC84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8FA700-1739-46B8-9DA5-ED6B9EDFE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6DBEF8-C2D6-4398-8F06-EA6F2C7C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9C5F3B-D93F-4EF6-89BE-EE35B8EE3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113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30543C-881A-43DD-8B42-FF8331FEC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ED07B6-A20E-4AE9-BD4F-84F95D38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C05622-1758-4098-B8E5-04289D086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88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67D2B-BC0E-4DAD-A74E-94FE9A9A6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3BCCA-BCD7-4BFA-A6F3-F17DB9178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87A72-00AF-4361-BBC3-E9EE5347D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5006A-3DEE-4D07-8869-AE00A87D0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87EF4-FED5-4630-AFB0-07001C299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F972A0-7042-4405-BCAB-8EFBD91F2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660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F259-583F-479B-8A7F-63510D1C6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3C5636-7CAA-4F1F-926B-3D09B8C84E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30DE62-6115-4964-9D40-C424B2C8D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1A9A6A-1352-4A16-88D3-4B5877E32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E0479-EF9B-4E30-82D3-7C3E94F64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C75D7-E670-4428-A5F2-167940DFF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049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BC570-C0C1-48D5-8523-78E6796D8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FD3400-2B8A-459B-A918-A97FAD859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540B4-CD0C-4A7C-8F77-EAC80A49E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CB2CB-C563-48D4-ADBB-FC166A7C1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C2562-7ACB-482C-A7A6-ECEAC67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743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96F3CF-0E37-4A7E-A4F5-E084F19F3C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355A82-1F72-4898-8816-CB3AAF7FE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41D1C-9100-437A-A65B-C5EE7FD41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9956-5445-4C35-9A58-1D3FDE066BC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401AE-0F7B-490E-95CD-DEB14F316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005C9-D970-47F4-AEF4-4C429C5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416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3774" y="1842986"/>
            <a:ext cx="6466627" cy="1181101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2400" b="1" spc="-30" baseline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3774" y="3176486"/>
            <a:ext cx="6466626" cy="981722"/>
          </a:xfr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2CF35A64-14C0-4EE0-AC32-CCF1EC69DF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718685"/>
            <a:ext cx="12192000" cy="13931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16817F9F-76C2-4F73-A0BE-ED13B12F52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774" y="6178153"/>
            <a:ext cx="6466626" cy="216606"/>
          </a:xfrm>
        </p:spPr>
        <p:txBody>
          <a:bodyPr>
            <a:normAutofit/>
          </a:bodyPr>
          <a:lstStyle>
            <a:lvl1pPr marL="0" indent="0" algn="l">
              <a:buNone/>
              <a:defRPr sz="1000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DACBEA-6CC4-4087-81FE-2D58F0B7B6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774" y="352426"/>
            <a:ext cx="1257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9051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119DA-ACBD-4602-A5C0-EADEA6A8B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B1D7EA-C4CA-41AF-84DF-6AD084751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99B38-01E4-4AC4-89CC-210A4BC5D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98D80-C969-46D3-82D5-5E5D210B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735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v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2686" y="1842986"/>
            <a:ext cx="6466627" cy="1181101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2400" b="1" spc="-30" baseline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2686" y="3176486"/>
            <a:ext cx="6466626" cy="981722"/>
          </a:xfrm>
        </p:spPr>
        <p:txBody>
          <a:bodyPr>
            <a:noAutofit/>
          </a:bodyPr>
          <a:lstStyle>
            <a:lvl1pPr marL="0" indent="0" algn="ctr">
              <a:buNone/>
              <a:defRPr sz="1800" b="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2CF35A64-14C0-4EE0-AC32-CCF1EC69DF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718685"/>
            <a:ext cx="12192000" cy="13931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16817F9F-76C2-4F73-A0BE-ED13B12F52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2687" y="6178153"/>
            <a:ext cx="6466626" cy="216606"/>
          </a:xfrm>
        </p:spPr>
        <p:txBody>
          <a:bodyPr>
            <a:normAutofit/>
          </a:bodyPr>
          <a:lstStyle>
            <a:lvl1pPr marL="0" indent="0" algn="ctr">
              <a:buNone/>
              <a:defRPr sz="1000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DACBEA-6CC4-4087-81FE-2D58F0B7B6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7350" y="352426"/>
            <a:ext cx="1257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53320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707" y="266701"/>
            <a:ext cx="11431491" cy="369332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400" b="1" spc="-30" baseline="0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89200" y="6300335"/>
            <a:ext cx="8659446" cy="365125"/>
          </a:xfrm>
        </p:spPr>
        <p:txBody>
          <a:bodyPr anchor="b"/>
          <a:lstStyle>
            <a:lvl1pPr algn="l">
              <a:defRPr sz="8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56888" y="6492693"/>
            <a:ext cx="355600" cy="168276"/>
          </a:xfrm>
        </p:spPr>
        <p:txBody>
          <a:bodyPr anchor="b"/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fld id="{AD8668A5-F356-46BF-92E0-4330486313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/>
          </p:nvPr>
        </p:nvSpPr>
        <p:spPr>
          <a:xfrm>
            <a:off x="390707" y="914400"/>
            <a:ext cx="11426635" cy="5257800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1000"/>
              </a:spcAft>
              <a:buNone/>
              <a:defRPr sz="1800"/>
            </a:lvl1pPr>
            <a:lvl2pPr>
              <a:lnSpc>
                <a:spcPct val="114000"/>
              </a:lnSpc>
              <a:spcAft>
                <a:spcPts val="1000"/>
              </a:spcAft>
              <a:defRPr sz="1600"/>
            </a:lvl2pPr>
            <a:lvl3pPr>
              <a:lnSpc>
                <a:spcPct val="114000"/>
              </a:lnSpc>
              <a:spcAft>
                <a:spcPts val="1000"/>
              </a:spcAft>
              <a:defRPr sz="1400"/>
            </a:lvl3pPr>
            <a:lvl4pPr>
              <a:lnSpc>
                <a:spcPct val="114000"/>
              </a:lnSpc>
              <a:spcAft>
                <a:spcPts val="1000"/>
              </a:spcAft>
              <a:defRPr sz="1400"/>
            </a:lvl4pPr>
            <a:lvl5pPr>
              <a:lnSpc>
                <a:spcPct val="114000"/>
              </a:lnSpc>
              <a:spcAft>
                <a:spcPts val="1000"/>
              </a:spcAft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BEE5ADE-7FCF-4790-AFEC-E11575711C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07" y="6464239"/>
            <a:ext cx="1542131" cy="26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9682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F023DC-E800-4CF2-9DC3-49FDD6775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2A3391-72BB-46DD-96D7-1D83C7369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69B5C-0A25-480E-AE78-C619286DE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9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A8299-545F-4712-A904-2B60D701A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12FF2-A9FE-4C8F-8219-A95A69905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B12D8-D6AE-4B66-A2A2-FCDD817A5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4B489-BC60-41D8-81B6-5E93EA2BE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A4941-D090-4C75-8642-BC7AFEF8E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38E3C-414C-4818-8A00-8B1A6541B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14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752BA-CCBC-4F95-AD7C-02674E0CB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C8ED97-AF38-45FA-80C2-0383FDF23B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9BA715-08C1-4B95-A384-A9A06BEA0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52687-9C50-4A9A-8D58-9BF86B5E6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86F0-BDEE-4CB5-84A4-B96733856F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B65B3-F45C-484B-94A0-0FBA32F30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8FCE00-3CA6-47AA-8584-114E3ECB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9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11FEBE-9E15-498E-A98B-36041040D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0F463-4253-4883-A730-B709736E4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1C04C-2707-496C-9AE4-56ABE30402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F86F0-BDEE-4CB5-84A4-B96733856F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A3D6E-1C85-4B0D-B211-4631C4B175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86E12-4372-4098-B077-044EF01FD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10AE1-A14C-465E-AFD6-D80BF110E8D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SIPCMContentMarking" descr="{&quot;HashCode&quot;:-628114645,&quot;Placement&quot;:&quot;Footer&quot;,&quot;Top&quot;:519.343,&quot;Left&quot;:420.7514,&quot;SlideWidth&quot;:960,&quot;SlideHeight&quot;:540}">
            <a:extLst>
              <a:ext uri="{FF2B5EF4-FFF2-40B4-BE49-F238E27FC236}">
                <a16:creationId xmlns:a16="http://schemas.microsoft.com/office/drawing/2014/main" id="{03F1DC1D-42A5-44C9-A709-F1321109FF89}"/>
              </a:ext>
            </a:extLst>
          </p:cNvPr>
          <p:cNvSpPr txBox="1"/>
          <p:nvPr userDrawn="1"/>
        </p:nvSpPr>
        <p:spPr>
          <a:xfrm>
            <a:off x="5343543" y="6595656"/>
            <a:ext cx="150491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83126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  <p:sp>
        <p:nvSpPr>
          <p:cNvPr id="8" name="Rectángulo 7"/>
          <p:cNvSpPr/>
          <p:nvPr userDrawn="1"/>
        </p:nvSpPr>
        <p:spPr>
          <a:xfrm rot="16200000">
            <a:off x="11477540" y="4272183"/>
            <a:ext cx="116730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chemeClr val="bg1">
                    <a:lumMod val="50000"/>
                  </a:schemeClr>
                </a:solidFill>
              </a:rPr>
              <a:t>Classified - Confidential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MSIPCMContentMarking" descr="{&quot;HashCode&quot;:-628114645,&quot;Placement&quot;:&quot;Footer&quot;,&quot;Top&quot;:519.343,&quot;Left&quot;:420.7514,&quot;SlideWidth&quot;:960,&quot;SlideHeight&quot;:540}">
            <a:extLst>
              <a:ext uri="{FF2B5EF4-FFF2-40B4-BE49-F238E27FC236}">
                <a16:creationId xmlns:a16="http://schemas.microsoft.com/office/drawing/2014/main" id="{BE491D14-9D59-41D9-B9A5-E086BEDCC02C}"/>
              </a:ext>
            </a:extLst>
          </p:cNvPr>
          <p:cNvSpPr txBox="1"/>
          <p:nvPr userDrawn="1"/>
        </p:nvSpPr>
        <p:spPr>
          <a:xfrm>
            <a:off x="5343543" y="6595656"/>
            <a:ext cx="150491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027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  <p:sp>
        <p:nvSpPr>
          <p:cNvPr id="8" name="MSIPCMContentMarking" descr="{&quot;HashCode&quot;:-628114645,&quot;Placement&quot;:&quot;Footer&quot;,&quot;Top&quot;:519.343,&quot;Left&quot;:420.7514,&quot;SlideWidth&quot;:960,&quot;SlideHeight&quot;:540}">
            <a:extLst>
              <a:ext uri="{FF2B5EF4-FFF2-40B4-BE49-F238E27FC236}">
                <a16:creationId xmlns:a16="http://schemas.microsoft.com/office/drawing/2014/main" id="{9225C0A1-88D3-4FEA-A909-50C7F11D2F27}"/>
              </a:ext>
            </a:extLst>
          </p:cNvPr>
          <p:cNvSpPr txBox="1"/>
          <p:nvPr userDrawn="1"/>
        </p:nvSpPr>
        <p:spPr>
          <a:xfrm>
            <a:off x="5343543" y="6595656"/>
            <a:ext cx="150491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2159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810" r:id="rId12"/>
    <p:sldLayoutId id="2147483811" r:id="rId1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00" y="-73811"/>
            <a:ext cx="12456000" cy="700562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4A09C-00DB-4F49-AFDC-28E01802F799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Classified - Confidential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42D04-545D-724F-AE55-0BFB75ECAD94}" type="slidenum">
              <a:rPr lang="es-ES" smtClean="0"/>
              <a:t>‹#›</a:t>
            </a:fld>
            <a:endParaRPr lang="es-ES"/>
          </a:p>
        </p:txBody>
      </p:sp>
      <p:sp>
        <p:nvSpPr>
          <p:cNvPr id="8" name="Rectángulo 7"/>
          <p:cNvSpPr/>
          <p:nvPr userDrawn="1"/>
        </p:nvSpPr>
        <p:spPr>
          <a:xfrm rot="16200000">
            <a:off x="11477540" y="4272183"/>
            <a:ext cx="116730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chemeClr val="bg1">
                    <a:lumMod val="50000"/>
                  </a:schemeClr>
                </a:solidFill>
              </a:rPr>
              <a:t>Classified - Confidential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MSIPCMContentMarking" descr="{&quot;HashCode&quot;:-628114645,&quot;Placement&quot;:&quot;Footer&quot;,&quot;Top&quot;:519.343,&quot;Left&quot;:420.7514,&quot;SlideWidth&quot;:960,&quot;SlideHeight&quot;:540}">
            <a:extLst>
              <a:ext uri="{FF2B5EF4-FFF2-40B4-BE49-F238E27FC236}">
                <a16:creationId xmlns:a16="http://schemas.microsoft.com/office/drawing/2014/main" id="{FC9628CC-842E-4656-BC31-5CB14725A070}"/>
              </a:ext>
            </a:extLst>
          </p:cNvPr>
          <p:cNvSpPr txBox="1"/>
          <p:nvPr userDrawn="1"/>
        </p:nvSpPr>
        <p:spPr>
          <a:xfrm>
            <a:off x="5343543" y="6595656"/>
            <a:ext cx="150491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3771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>
    <p:fade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1.png" descr="Screen Shot 2017-04-18 at 10.11.50 AM.png">
            <a:extLst>
              <a:ext uri="{FF2B5EF4-FFF2-40B4-BE49-F238E27FC236}">
                <a16:creationId xmlns:a16="http://schemas.microsoft.com/office/drawing/2014/main" id="{C7204CCB-F3F3-493B-A6C5-A151D726FC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r="46799"/>
          <a:stretch/>
        </p:blipFill>
        <p:spPr>
          <a:xfrm>
            <a:off x="-2641" y="0"/>
            <a:ext cx="12194641" cy="6858000"/>
          </a:xfrm>
          <a:prstGeom prst="rect">
            <a:avLst/>
          </a:prstGeom>
          <a:ln w="12700">
            <a:noFill/>
            <a:miter lim="400000"/>
          </a:ln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C026B6-49FA-4B6F-BEEB-7BEFEA1A3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A9A4F-E9D8-4128-AE5E-BAB3D66FD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54347"/>
            <a:ext cx="10515600" cy="4822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4825F-4B7F-4B75-B6A4-2720360BDB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C9956-5445-4C35-9A58-1D3FDE066BC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22920-6AD2-42D4-AE41-0FE3282E44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F8777-7E3B-47F7-8B9F-25D766DFE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B3497-7457-49F4-9511-31CBACF5F03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MSIPCMContentMarking" descr="{&quot;HashCode&quot;:-628114645,&quot;Placement&quot;:&quot;Footer&quot;,&quot;Top&quot;:519.343,&quot;Left&quot;:420.7514,&quot;SlideWidth&quot;:960,&quot;SlideHeight&quot;:540}">
            <a:extLst>
              <a:ext uri="{FF2B5EF4-FFF2-40B4-BE49-F238E27FC236}">
                <a16:creationId xmlns:a16="http://schemas.microsoft.com/office/drawing/2014/main" id="{66A6DEF3-736D-4F7F-9604-31F29ED1D935}"/>
              </a:ext>
            </a:extLst>
          </p:cNvPr>
          <p:cNvSpPr txBox="1"/>
          <p:nvPr userDrawn="1"/>
        </p:nvSpPr>
        <p:spPr>
          <a:xfrm>
            <a:off x="5343543" y="6595656"/>
            <a:ext cx="150491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97708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TCCC-UnityHeadline" panose="020B06050303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CCC-UnityText" panose="020B06050303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CCC-UnityText" panose="020B06050303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TCCC-UnityText" panose="020B06050303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TCCC-UnityText" panose="020B06050303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TCCC-UnityText" panose="020B06050303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3.jpe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2.png"/><Relationship Id="rId11" Type="http://schemas.openxmlformats.org/officeDocument/2006/relationships/image" Target="../media/image65.png"/><Relationship Id="rId5" Type="http://schemas.openxmlformats.org/officeDocument/2006/relationships/image" Target="../media/image31.png"/><Relationship Id="rId10" Type="http://schemas.openxmlformats.org/officeDocument/2006/relationships/image" Target="../media/image33.jpeg"/><Relationship Id="rId4" Type="http://schemas.openxmlformats.org/officeDocument/2006/relationships/image" Target="../media/image6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1120680-C44C-414D-9F02-C8DF42C9FE6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1120680-C44C-414D-9F02-C8DF42C9FE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9B21B97-735A-4F59-BD47-FD947CDF864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5294BD-8458-4151-8D22-1386CDF81BEC}"/>
              </a:ext>
            </a:extLst>
          </p:cNvPr>
          <p:cNvSpPr/>
          <p:nvPr/>
        </p:nvSpPr>
        <p:spPr>
          <a:xfrm>
            <a:off x="585018" y="1417359"/>
            <a:ext cx="11371007" cy="5533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Category Expansion!</a:t>
            </a:r>
          </a:p>
          <a:p>
            <a:pPr marL="914400" marR="0" lvl="1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Footprint: Incidence &amp; Frequency</a:t>
            </a:r>
          </a:p>
          <a:p>
            <a:pPr marL="914400" marR="0" lvl="1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Affordability, Premiumness </a:t>
            </a:r>
          </a:p>
          <a:p>
            <a:pPr marL="914400" marR="0" lvl="1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Loyalty 		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Space: SOVI &amp; Pantry</a:t>
            </a:r>
          </a:p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Sustainability</a:t>
            </a:r>
            <a:b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one-of-a kind WIN-WIN-WIN-WIN System Proposition - 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F4000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WIN</a:t>
            </a:r>
            <a:r>
              <a:rPr kumimoji="0" lang="de-DE" sz="3200" b="1" i="0" u="none" strike="noStrike" kern="1200" cap="none" spc="0" normalizeH="0" baseline="30000" noProof="0" dirty="0">
                <a:ln>
                  <a:noFill/>
                </a:ln>
                <a:solidFill>
                  <a:srgbClr val="F4000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</a:p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endParaRPr kumimoji="0" lang="de-DE" sz="3200" b="1" i="0" u="none" strike="noStrike" kern="1200" cap="none" spc="0" normalizeH="0" baseline="30000" noProof="0" dirty="0">
              <a:ln>
                <a:noFill/>
              </a:ln>
              <a:solidFill>
                <a:srgbClr val="F4000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651D1-C6E2-4B11-8AA4-0995A5A3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6" y="274638"/>
            <a:ext cx="11582399" cy="490066"/>
          </a:xfrm>
        </p:spPr>
        <p:txBody>
          <a:bodyPr>
            <a:normAutofit fontScale="90000"/>
          </a:bodyPr>
          <a:lstStyle/>
          <a:p>
            <a:r>
              <a:rPr lang="de-DE" dirty="0"/>
              <a:t>Returnables/ Refillables are a powerful tool to drive Category Leadership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A73420-922D-49BA-A013-4D1A750B9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4632" y="3064319"/>
            <a:ext cx="3385237" cy="1895733"/>
          </a:xfrm>
          <a:prstGeom prst="rect">
            <a:avLst/>
          </a:prstGeom>
        </p:spPr>
      </p:pic>
      <p:pic>
        <p:nvPicPr>
          <p:cNvPr id="82951" name="Picture 7" descr="Coca-Cola MEHRWEG Glas, (24 x 0,2 l): Amazon.de: Lebensmittel &amp; Getränke">
            <a:extLst>
              <a:ext uri="{FF2B5EF4-FFF2-40B4-BE49-F238E27FC236}">
                <a16:creationId xmlns:a16="http://schemas.microsoft.com/office/drawing/2014/main" id="{067A0C36-9A25-4B6F-BEFF-6B160D354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965" y="1073574"/>
            <a:ext cx="245745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oca-Cola EU Dialogue on Twitter: &quot;Thanks to a new agreement with  @IoniqaCircular, we're taking steps to be at the forefront of the enhanced  recycling movement, which turns previously used plastic into new">
            <a:extLst>
              <a:ext uri="{FF2B5EF4-FFF2-40B4-BE49-F238E27FC236}">
                <a16:creationId xmlns:a16="http://schemas.microsoft.com/office/drawing/2014/main" id="{4CB6AE8D-3FC2-4DE7-B288-8636DE5BC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961" y="1417359"/>
            <a:ext cx="1729021" cy="129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CC4707-55D9-4069-BB73-9547DA0C7A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B46BF9-5CDD-45D4-A71F-E8AA6C5F590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7813" t="42460" r="17945" b="53154"/>
          <a:stretch/>
        </p:blipFill>
        <p:spPr>
          <a:xfrm>
            <a:off x="8277226" y="2577833"/>
            <a:ext cx="1736315" cy="300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4F445F-01CB-4DD3-842C-C882C4AD9FB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2053" r="8985" b="94167"/>
          <a:stretch/>
        </p:blipFill>
        <p:spPr>
          <a:xfrm>
            <a:off x="11099390" y="7928"/>
            <a:ext cx="1092610" cy="400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D21E71-87F5-4D81-BF61-6708AC216FA9}"/>
              </a:ext>
            </a:extLst>
          </p:cNvPr>
          <p:cNvSpPr txBox="1"/>
          <p:nvPr/>
        </p:nvSpPr>
        <p:spPr>
          <a:xfrm>
            <a:off x="10461713" y="5997750"/>
            <a:ext cx="1612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RETURNABLES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SUMMIT</a:t>
            </a:r>
          </a:p>
        </p:txBody>
      </p:sp>
    </p:spTree>
    <p:extLst>
      <p:ext uri="{BB962C8B-B14F-4D97-AF65-F5344CB8AC3E}">
        <p14:creationId xmlns:p14="http://schemas.microsoft.com/office/powerpoint/2010/main" val="2971782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00" y="405873"/>
            <a:ext cx="778603" cy="540442"/>
          </a:xfrm>
          <a:prstGeom prst="rect">
            <a:avLst/>
          </a:prstGeom>
        </p:spPr>
      </p:pic>
      <p:sp>
        <p:nvSpPr>
          <p:cNvPr id="3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226061" y="474258"/>
            <a:ext cx="101908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should focus on our consumer Drivers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230157" y="942365"/>
            <a:ext cx="6433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turn them into our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Returnability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Edge</a:t>
            </a:r>
          </a:p>
        </p:txBody>
      </p:sp>
      <p:pic>
        <p:nvPicPr>
          <p:cNvPr id="5" name="Picture 87">
            <a:extLst>
              <a:ext uri="{FF2B5EF4-FFF2-40B4-BE49-F238E27FC236}">
                <a16:creationId xmlns:a16="http://schemas.microsoft.com/office/drawing/2014/main" id="{555228BF-4256-431F-BB8A-6BB876A3ECE6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20027" t="7326" r="20422" b="2566"/>
          <a:stretch/>
        </p:blipFill>
        <p:spPr>
          <a:xfrm>
            <a:off x="7252162" y="2287418"/>
            <a:ext cx="2704624" cy="2704624"/>
          </a:xfrm>
          <a:prstGeom prst="ellipse">
            <a:avLst/>
          </a:prstGeom>
          <a:ln w="63500">
            <a:solidFill>
              <a:schemeClr val="bg1"/>
            </a:solidFill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2903B980-1A4C-4FED-B882-73B2AB8C11DA}"/>
              </a:ext>
            </a:extLst>
          </p:cNvPr>
          <p:cNvSpPr txBox="1"/>
          <p:nvPr/>
        </p:nvSpPr>
        <p:spPr>
          <a:xfrm>
            <a:off x="9631801" y="2160341"/>
            <a:ext cx="1328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Powered by the brands´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139924" y="5921659"/>
            <a:ext cx="5097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…but about the whole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proposition,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powered by the Brand’s attributes and Equity, which makes it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appealing and relevant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consumers.</a:t>
            </a:r>
            <a:endParaRPr kumimoji="0" lang="es-A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Conector recto 17"/>
          <p:cNvCxnSpPr/>
          <p:nvPr/>
        </p:nvCxnSpPr>
        <p:spPr>
          <a:xfrm>
            <a:off x="5957726" y="5890935"/>
            <a:ext cx="0" cy="892444"/>
          </a:xfrm>
          <a:prstGeom prst="line">
            <a:avLst/>
          </a:prstGeom>
          <a:ln w="25400">
            <a:solidFill>
              <a:srgbClr val="E8210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2968627" y="5983214"/>
            <a:ext cx="2766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Edge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not only about the bottle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10981763" y="2189138"/>
            <a:ext cx="69515" cy="904290"/>
          </a:xfrm>
          <a:prstGeom prst="rect">
            <a:avLst/>
          </a:prstGeom>
          <a:solidFill>
            <a:srgbClr val="E82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Agrupar 32"/>
          <p:cNvGrpSpPr/>
          <p:nvPr/>
        </p:nvGrpSpPr>
        <p:grpSpPr>
          <a:xfrm>
            <a:off x="1465968" y="1912564"/>
            <a:ext cx="4798129" cy="3583831"/>
            <a:chOff x="1226061" y="1733372"/>
            <a:chExt cx="5277942" cy="3942214"/>
          </a:xfrm>
        </p:grpSpPr>
        <p:sp>
          <p:nvSpPr>
            <p:cNvPr id="32" name="Rectángulo redondeado 31"/>
            <p:cNvSpPr/>
            <p:nvPr/>
          </p:nvSpPr>
          <p:spPr>
            <a:xfrm>
              <a:off x="1226061" y="1733372"/>
              <a:ext cx="5277942" cy="39422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102000" sy="102000" algn="tl" rotWithShape="0">
                <a:schemeClr val="tx1">
                  <a:lumMod val="75000"/>
                  <a:lumOff val="2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9">
              <a:extLst>
                <a:ext uri="{FF2B5EF4-FFF2-40B4-BE49-F238E27FC236}">
                  <a16:creationId xmlns:a16="http://schemas.microsoft.com/office/drawing/2014/main" id="{6E2FDD36-F945-4004-8889-E08702B7AFD3}"/>
                </a:ext>
              </a:extLst>
            </p:cNvPr>
            <p:cNvSpPr txBox="1"/>
            <p:nvPr/>
          </p:nvSpPr>
          <p:spPr>
            <a:xfrm rot="16200000">
              <a:off x="873514" y="3461408"/>
              <a:ext cx="1794682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Relevance</a:t>
              </a:r>
            </a:p>
          </p:txBody>
        </p:sp>
        <p:sp>
          <p:nvSpPr>
            <p:cNvPr id="8" name="TextBox 40">
              <a:extLst>
                <a:ext uri="{FF2B5EF4-FFF2-40B4-BE49-F238E27FC236}">
                  <a16:creationId xmlns:a16="http://schemas.microsoft.com/office/drawing/2014/main" id="{F6E52A26-7427-4CA5-8A1A-D6DBC0EA4925}"/>
                </a:ext>
              </a:extLst>
            </p:cNvPr>
            <p:cNvSpPr txBox="1"/>
            <p:nvPr/>
          </p:nvSpPr>
          <p:spPr>
            <a:xfrm>
              <a:off x="2902426" y="5120798"/>
              <a:ext cx="2206683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Uniqueness</a:t>
              </a:r>
            </a:p>
          </p:txBody>
        </p:sp>
        <p:sp>
          <p:nvSpPr>
            <p:cNvPr id="9" name="Rectangle 41">
              <a:extLst>
                <a:ext uri="{FF2B5EF4-FFF2-40B4-BE49-F238E27FC236}">
                  <a16:creationId xmlns:a16="http://schemas.microsoft.com/office/drawing/2014/main" id="{002BBC94-FF70-42D5-8960-A41686FC37E0}"/>
                </a:ext>
              </a:extLst>
            </p:cNvPr>
            <p:cNvSpPr/>
            <p:nvPr/>
          </p:nvSpPr>
          <p:spPr>
            <a:xfrm>
              <a:off x="2457387" y="2973252"/>
              <a:ext cx="3457123" cy="166646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E82101"/>
                </a:buClr>
                <a:buSzTx/>
                <a:buFont typeface="Wingdings" charset="2"/>
                <a:buChar char="ü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Affordability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E82101"/>
                </a:buClr>
                <a:buSzTx/>
                <a:buFont typeface="Wingdings" charset="2"/>
                <a:buChar char="ü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Smart shopper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E82101"/>
                </a:buClr>
                <a:buSzTx/>
                <a:buFont typeface="Wingdings" charset="2"/>
                <a:buChar char="ü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Best consumption experience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E82101"/>
                </a:buClr>
                <a:buSzTx/>
                <a:buFont typeface="Wingdings" charset="2"/>
                <a:buChar char="ü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Better for the environment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E82101"/>
                </a:buClr>
                <a:buSzTx/>
                <a:buFont typeface="Wingdings" charset="2"/>
                <a:buChar char="ü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“Iconic” experience</a:t>
              </a:r>
            </a:p>
          </p:txBody>
        </p:sp>
        <p:sp>
          <p:nvSpPr>
            <p:cNvPr id="13" name="TextBox 88">
              <a:extLst>
                <a:ext uri="{FF2B5EF4-FFF2-40B4-BE49-F238E27FC236}">
                  <a16:creationId xmlns:a16="http://schemas.microsoft.com/office/drawing/2014/main" id="{5CA62F74-96E1-4EB6-8DEA-569A81ED3155}"/>
                </a:ext>
              </a:extLst>
            </p:cNvPr>
            <p:cNvSpPr txBox="1"/>
            <p:nvPr/>
          </p:nvSpPr>
          <p:spPr>
            <a:xfrm>
              <a:off x="2387891" y="2235845"/>
              <a:ext cx="33895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8210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Returnables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8210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’ EDGE</a:t>
              </a:r>
            </a:p>
          </p:txBody>
        </p:sp>
        <p:cxnSp>
          <p:nvCxnSpPr>
            <p:cNvPr id="21" name="Conector recto de flecha 20"/>
            <p:cNvCxnSpPr/>
            <p:nvPr/>
          </p:nvCxnSpPr>
          <p:spPr>
            <a:xfrm flipV="1">
              <a:off x="2116625" y="2326695"/>
              <a:ext cx="0" cy="2649764"/>
            </a:xfrm>
            <a:prstGeom prst="straightConnector1">
              <a:avLst/>
            </a:prstGeom>
            <a:ln w="28575">
              <a:solidFill>
                <a:srgbClr val="E8210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de flecha 22"/>
            <p:cNvCxnSpPr/>
            <p:nvPr/>
          </p:nvCxnSpPr>
          <p:spPr>
            <a:xfrm>
              <a:off x="2116625" y="4976459"/>
              <a:ext cx="3797884" cy="0"/>
            </a:xfrm>
            <a:prstGeom prst="straightConnector1">
              <a:avLst/>
            </a:prstGeom>
            <a:ln w="28575">
              <a:solidFill>
                <a:srgbClr val="E8210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150" y="2043953"/>
              <a:ext cx="353487" cy="369129"/>
            </a:xfrm>
            <a:prstGeom prst="rect">
              <a:avLst/>
            </a:prstGeom>
          </p:spPr>
        </p:pic>
      </p:grpSp>
      <p:cxnSp>
        <p:nvCxnSpPr>
          <p:cNvPr id="22" name="Conector recto 21"/>
          <p:cNvCxnSpPr/>
          <p:nvPr/>
        </p:nvCxnSpPr>
        <p:spPr>
          <a:xfrm>
            <a:off x="2831349" y="5890935"/>
            <a:ext cx="0" cy="892444"/>
          </a:xfrm>
          <a:prstGeom prst="line">
            <a:avLst/>
          </a:prstGeom>
          <a:ln w="25400">
            <a:solidFill>
              <a:srgbClr val="E8210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mage result for remember image">
            <a:extLst>
              <a:ext uri="{FF2B5EF4-FFF2-40B4-BE49-F238E27FC236}">
                <a16:creationId xmlns:a16="http://schemas.microsoft.com/office/drawing/2014/main" id="{14CBAE57-DC3D-4B48-B928-E4ED8D9F7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47" b="91239" l="15417" r="76250">
                        <a14:foregroundMark x1="27292" y1="8761" x2="33750" y2="8761"/>
                        <a14:foregroundMark x1="76250" y1="21752" x2="74792" y2="37160"/>
                        <a14:foregroundMark x1="67292" y1="89728" x2="63333" y2="89124"/>
                        <a14:foregroundMark x1="17917" y1="76435" x2="20208" y2="65257"/>
                        <a14:foregroundMark x1="20208" y1="65257" x2="20208" y2="62840"/>
                        <a14:foregroundMark x1="15417" y1="78852" x2="16250" y2="75831"/>
                        <a14:foregroundMark x1="71042" y1="91239" x2="72292" y2="66465"/>
                        <a14:foregroundMark x1="26458" y1="6647" x2="29167" y2="7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49" r="19510" b="2858"/>
          <a:stretch/>
        </p:blipFill>
        <p:spPr bwMode="auto">
          <a:xfrm>
            <a:off x="1618788" y="5861947"/>
            <a:ext cx="903389" cy="89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70260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9124868" y="2427204"/>
            <a:ext cx="2176143" cy="217614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00" y="405873"/>
            <a:ext cx="778603" cy="540442"/>
          </a:xfrm>
          <a:prstGeom prst="rect">
            <a:avLst/>
          </a:prstGeom>
        </p:spPr>
      </p:pic>
      <p:sp>
        <p:nvSpPr>
          <p:cNvPr id="6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226061" y="474258"/>
            <a:ext cx="98926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Contributing in all relevant dimensions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230157" y="942365"/>
            <a:ext cx="9576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our 3 A’s model</a:t>
            </a:r>
            <a:endParaRPr kumimoji="0" lang="es-MX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967" y="2989622"/>
            <a:ext cx="1483946" cy="116134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9565968" y="1814523"/>
            <a:ext cx="12939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Affinity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050280" y="4786245"/>
            <a:ext cx="2325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 shopper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Environmental care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enabler</a:t>
            </a:r>
          </a:p>
        </p:txBody>
      </p:sp>
      <p:sp>
        <p:nvSpPr>
          <p:cNvPr id="12" name="Elipse 11"/>
          <p:cNvSpPr/>
          <p:nvPr/>
        </p:nvSpPr>
        <p:spPr>
          <a:xfrm>
            <a:off x="4956481" y="2439013"/>
            <a:ext cx="2176143" cy="217614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65" y="2862071"/>
            <a:ext cx="1795574" cy="1405232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012891" y="1826332"/>
            <a:ext cx="2063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Affordability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862081" y="4798054"/>
            <a:ext cx="2364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Competitive price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 value equation</a:t>
            </a:r>
          </a:p>
        </p:txBody>
      </p:sp>
      <p:sp>
        <p:nvSpPr>
          <p:cNvPr id="17" name="Elipse 16"/>
          <p:cNvSpPr/>
          <p:nvPr/>
        </p:nvSpPr>
        <p:spPr>
          <a:xfrm>
            <a:off x="737373" y="2489049"/>
            <a:ext cx="2176143" cy="217614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37" y="2721013"/>
            <a:ext cx="503014" cy="1700331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903943" y="1876368"/>
            <a:ext cx="1843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Availability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612063" y="4848090"/>
            <a:ext cx="2426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Cold and ready to enjoy (drinking experience)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4653192" y="6120068"/>
            <a:ext cx="28348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Returnability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cxnSp>
        <p:nvCxnSpPr>
          <p:cNvPr id="23" name="Conector recto 22"/>
          <p:cNvCxnSpPr/>
          <p:nvPr/>
        </p:nvCxnSpPr>
        <p:spPr>
          <a:xfrm>
            <a:off x="3936275" y="2200016"/>
            <a:ext cx="0" cy="3018074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8098972" y="2200016"/>
            <a:ext cx="0" cy="3018074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lecha a la derecha con bandas 32"/>
          <p:cNvSpPr/>
          <p:nvPr/>
        </p:nvSpPr>
        <p:spPr>
          <a:xfrm rot="16200000">
            <a:off x="5754384" y="5532177"/>
            <a:ext cx="568114" cy="567875"/>
          </a:xfrm>
          <a:prstGeom prst="stripedRightArrow">
            <a:avLst>
              <a:gd name="adj1" fmla="val 50000"/>
              <a:gd name="adj2" fmla="val 7029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lecha a la derecha con bandas 33"/>
          <p:cNvSpPr/>
          <p:nvPr/>
        </p:nvSpPr>
        <p:spPr>
          <a:xfrm rot="18900000">
            <a:off x="7643979" y="5690471"/>
            <a:ext cx="939032" cy="567875"/>
          </a:xfrm>
          <a:prstGeom prst="stripedRightArrow">
            <a:avLst>
              <a:gd name="adj1" fmla="val 50000"/>
              <a:gd name="adj2" fmla="val 7029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lecha a la derecha con bandas 34"/>
          <p:cNvSpPr/>
          <p:nvPr/>
        </p:nvSpPr>
        <p:spPr>
          <a:xfrm rot="13500000">
            <a:off x="3460020" y="5690471"/>
            <a:ext cx="939032" cy="567875"/>
          </a:xfrm>
          <a:prstGeom prst="stripedRightArrow">
            <a:avLst>
              <a:gd name="adj1" fmla="val 50000"/>
              <a:gd name="adj2" fmla="val 7029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16955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00" y="405873"/>
            <a:ext cx="778603" cy="540442"/>
          </a:xfrm>
          <a:prstGeom prst="rect">
            <a:avLst/>
          </a:prstGeom>
        </p:spPr>
      </p:pic>
      <p:sp>
        <p:nvSpPr>
          <p:cNvPr id="31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226061" y="474258"/>
            <a:ext cx="10365317" cy="587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Leveraging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Returnability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7114239" y="470855"/>
            <a:ext cx="403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a Subscription Model</a:t>
            </a:r>
            <a:endParaRPr kumimoji="0" lang="es-MX" sz="28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ángulo 54"/>
          <p:cNvSpPr/>
          <p:nvPr/>
        </p:nvSpPr>
        <p:spPr>
          <a:xfrm>
            <a:off x="11628273" y="5327657"/>
            <a:ext cx="60640" cy="92501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CuadroTexto 55"/>
          <p:cNvSpPr txBox="1"/>
          <p:nvPr/>
        </p:nvSpPr>
        <p:spPr>
          <a:xfrm>
            <a:off x="8782970" y="5337921"/>
            <a:ext cx="2656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bottle as the enabler 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“access key”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portfolio.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2" name="Agrupar 61"/>
          <p:cNvGrpSpPr/>
          <p:nvPr/>
        </p:nvGrpSpPr>
        <p:grpSpPr>
          <a:xfrm>
            <a:off x="4706399" y="1699836"/>
            <a:ext cx="6607601" cy="4357460"/>
            <a:chOff x="2932797" y="1732617"/>
            <a:chExt cx="7268362" cy="4793206"/>
          </a:xfrm>
        </p:grpSpPr>
        <p:sp>
          <p:nvSpPr>
            <p:cNvPr id="61" name="Elipse 60"/>
            <p:cNvSpPr/>
            <p:nvPr/>
          </p:nvSpPr>
          <p:spPr>
            <a:xfrm>
              <a:off x="3910444" y="2349850"/>
              <a:ext cx="4326600" cy="3575703"/>
            </a:xfrm>
            <a:prstGeom prst="ellipse">
              <a:avLst/>
            </a:prstGeom>
            <a:noFill/>
            <a:ln w="25400">
              <a:solidFill>
                <a:srgbClr val="E8210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31">
              <a:extLst>
                <a:ext uri="{FF2B5EF4-FFF2-40B4-BE49-F238E27FC236}">
                  <a16:creationId xmlns:a16="http://schemas.microsoft.com/office/drawing/2014/main" id="{669530E5-1C7A-4F57-BCC7-BD32A034A3B6}"/>
                </a:ext>
              </a:extLst>
            </p:cNvPr>
            <p:cNvSpPr txBox="1"/>
            <p:nvPr/>
          </p:nvSpPr>
          <p:spPr>
            <a:xfrm>
              <a:off x="5009719" y="3846398"/>
              <a:ext cx="2208073" cy="914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8210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Recurring revenue flow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Imagen 4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78" r="16578"/>
            <a:stretch/>
          </p:blipFill>
          <p:spPr>
            <a:xfrm>
              <a:off x="3213897" y="3416427"/>
              <a:ext cx="1440000" cy="1440000"/>
            </a:xfrm>
            <a:prstGeom prst="ellipse">
              <a:avLst/>
            </a:prstGeom>
            <a:ln w="63500">
              <a:solidFill>
                <a:schemeClr val="bg1"/>
              </a:solidFill>
            </a:ln>
            <a:effectLst>
              <a:outerShdw blurRad="254000" dist="38100" dir="2700000" sx="105000" sy="105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3" name="CuadroTexto 42"/>
            <p:cNvSpPr txBox="1"/>
            <p:nvPr/>
          </p:nvSpPr>
          <p:spPr>
            <a:xfrm>
              <a:off x="2932797" y="5042630"/>
              <a:ext cx="1241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srgbClr val="E8210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Consumers</a:t>
              </a:r>
              <a:endPara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Elipse 43"/>
            <p:cNvSpPr/>
            <p:nvPr/>
          </p:nvSpPr>
          <p:spPr>
            <a:xfrm>
              <a:off x="5355523" y="5085823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105000" sy="105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1" name="Agrupar 50"/>
            <p:cNvGrpSpPr/>
            <p:nvPr/>
          </p:nvGrpSpPr>
          <p:grpSpPr>
            <a:xfrm>
              <a:off x="7497149" y="3416427"/>
              <a:ext cx="1440000" cy="1440000"/>
              <a:chOff x="5261366" y="3416427"/>
              <a:chExt cx="1440000" cy="1440000"/>
            </a:xfrm>
          </p:grpSpPr>
          <p:sp>
            <p:nvSpPr>
              <p:cNvPr id="48" name="Elipse 47"/>
              <p:cNvSpPr/>
              <p:nvPr/>
            </p:nvSpPr>
            <p:spPr>
              <a:xfrm>
                <a:off x="5261366" y="3416427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38100" dir="2700000" sx="105000" sy="105000" algn="tl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0" name="Picture 16">
                <a:extLst>
                  <a:ext uri="{FF2B5EF4-FFF2-40B4-BE49-F238E27FC236}">
                    <a16:creationId xmlns:a16="http://schemas.microsoft.com/office/drawing/2014/main" id="{9CDC2DCB-F924-45DD-BC5E-83D38CF018C8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72966" y="3830427"/>
                <a:ext cx="1216800" cy="612000"/>
              </a:xfrm>
              <a:prstGeom prst="rect">
                <a:avLst/>
              </a:prstGeom>
            </p:spPr>
          </p:pic>
        </p:grpSp>
        <p:sp>
          <p:nvSpPr>
            <p:cNvPr id="53" name="Elipse 52"/>
            <p:cNvSpPr/>
            <p:nvPr/>
          </p:nvSpPr>
          <p:spPr>
            <a:xfrm>
              <a:off x="5355523" y="1732617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105000" sy="105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8" name="Agrupar 57"/>
            <p:cNvGrpSpPr/>
            <p:nvPr/>
          </p:nvGrpSpPr>
          <p:grpSpPr>
            <a:xfrm>
              <a:off x="9051854" y="3669574"/>
              <a:ext cx="1149305" cy="989096"/>
              <a:chOff x="7193301" y="3639793"/>
              <a:chExt cx="1149305" cy="989096"/>
            </a:xfrm>
          </p:grpSpPr>
          <p:sp>
            <p:nvSpPr>
              <p:cNvPr id="6" name="TextBox 14">
                <a:extLst>
                  <a:ext uri="{FF2B5EF4-FFF2-40B4-BE49-F238E27FC236}">
                    <a16:creationId xmlns:a16="http://schemas.microsoft.com/office/drawing/2014/main" id="{05AB6210-175E-4571-B20D-575557BC8AD9}"/>
                  </a:ext>
                </a:extLst>
              </p:cNvPr>
              <p:cNvSpPr txBox="1"/>
              <p:nvPr/>
            </p:nvSpPr>
            <p:spPr>
              <a:xfrm>
                <a:off x="7224001" y="3639793"/>
                <a:ext cx="1069620" cy="6093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Customers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</a:t>
                </a:r>
              </a:p>
            </p:txBody>
          </p:sp>
          <p:pic>
            <p:nvPicPr>
              <p:cNvPr id="57" name="Imagen 5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93301" y="4267580"/>
                <a:ext cx="1149305" cy="361309"/>
              </a:xfrm>
              <a:prstGeom prst="rect">
                <a:avLst/>
              </a:prstGeom>
            </p:spPr>
          </p:pic>
        </p:grpSp>
        <p:pic>
          <p:nvPicPr>
            <p:cNvPr id="59" name="Imagen 5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0957" y="3441123"/>
              <a:ext cx="445595" cy="348727"/>
            </a:xfrm>
            <a:prstGeom prst="rect">
              <a:avLst/>
            </a:prstGeom>
          </p:spPr>
        </p:pic>
      </p:grpSp>
      <p:pic>
        <p:nvPicPr>
          <p:cNvPr id="73" name="Imagen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3054" y="4004971"/>
            <a:ext cx="4813179" cy="18599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FE18B0A-F828-4D72-9414-DF60F9E874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7843" y="1723021"/>
            <a:ext cx="402946" cy="11743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8AC1235-B535-4FC9-A659-8E1D716940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0192" y="2078465"/>
            <a:ext cx="211827" cy="74175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EA9ED15-4FDA-4C47-84FA-8B755E6E00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4470"/>
          <a:stretch/>
        </p:blipFill>
        <p:spPr>
          <a:xfrm>
            <a:off x="7114239" y="4798179"/>
            <a:ext cx="395621" cy="117005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CF3433E-2528-4D4B-9D13-37F595B591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4776" y="5173694"/>
            <a:ext cx="222794" cy="732986"/>
          </a:xfrm>
          <a:prstGeom prst="rect">
            <a:avLst/>
          </a:prstGeom>
        </p:spPr>
      </p:pic>
      <p:sp>
        <p:nvSpPr>
          <p:cNvPr id="37" name="Rectángulo redondeado 81">
            <a:extLst>
              <a:ext uri="{FF2B5EF4-FFF2-40B4-BE49-F238E27FC236}">
                <a16:creationId xmlns:a16="http://schemas.microsoft.com/office/drawing/2014/main" id="{023FBA00-6D08-40F2-98F5-72A72E2A8E74}"/>
              </a:ext>
            </a:extLst>
          </p:cNvPr>
          <p:cNvSpPr/>
          <p:nvPr/>
        </p:nvSpPr>
        <p:spPr>
          <a:xfrm>
            <a:off x="752040" y="1266264"/>
            <a:ext cx="3073674" cy="621203"/>
          </a:xfrm>
          <a:prstGeom prst="roundRect">
            <a:avLst>
              <a:gd name="adj" fmla="val 23733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ángulo redondeado 64">
            <a:extLst>
              <a:ext uri="{FF2B5EF4-FFF2-40B4-BE49-F238E27FC236}">
                <a16:creationId xmlns:a16="http://schemas.microsoft.com/office/drawing/2014/main" id="{014A7D4B-237B-41B2-B606-43CCBADB6F7B}"/>
              </a:ext>
            </a:extLst>
          </p:cNvPr>
          <p:cNvSpPr/>
          <p:nvPr/>
        </p:nvSpPr>
        <p:spPr>
          <a:xfrm>
            <a:off x="752040" y="2010591"/>
            <a:ext cx="3073674" cy="4592530"/>
          </a:xfrm>
          <a:prstGeom prst="roundRect">
            <a:avLst>
              <a:gd name="adj" fmla="val 6633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CuadroTexto 62">
            <a:extLst>
              <a:ext uri="{FF2B5EF4-FFF2-40B4-BE49-F238E27FC236}">
                <a16:creationId xmlns:a16="http://schemas.microsoft.com/office/drawing/2014/main" id="{DD808B52-0EAC-45CB-B746-7C327EAAAB4D}"/>
              </a:ext>
            </a:extLst>
          </p:cNvPr>
          <p:cNvSpPr txBox="1"/>
          <p:nvPr/>
        </p:nvSpPr>
        <p:spPr>
          <a:xfrm>
            <a:off x="853388" y="1367563"/>
            <a:ext cx="2870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Subscription Economy!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2" descr="Image result for netflix">
            <a:extLst>
              <a:ext uri="{FF2B5EF4-FFF2-40B4-BE49-F238E27FC236}">
                <a16:creationId xmlns:a16="http://schemas.microsoft.com/office/drawing/2014/main" id="{6205F6EB-BE4A-4DAB-A114-427D6DD99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2" y="2429103"/>
            <a:ext cx="1004372" cy="46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0DEACE35-3221-4C59-BBBA-DC5A2157A1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6069" y="2518585"/>
            <a:ext cx="1202979" cy="353350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7CCABC27-77BF-4E60-AFBB-E538A79C05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58634" y="3175006"/>
            <a:ext cx="1998589" cy="499647"/>
          </a:xfrm>
          <a:prstGeom prst="rect">
            <a:avLst/>
          </a:prstGeom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A46D0B30-CA10-489C-B644-D3CF9F730AC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189" t="36017" r="6800" b="36819"/>
          <a:stretch/>
        </p:blipFill>
        <p:spPr>
          <a:xfrm>
            <a:off x="1045032" y="3977724"/>
            <a:ext cx="1147205" cy="358145"/>
          </a:xfrm>
          <a:prstGeom prst="rect">
            <a:avLst/>
          </a:prstGeom>
        </p:spPr>
      </p:pic>
      <p:pic>
        <p:nvPicPr>
          <p:cNvPr id="52" name="Picture 12" descr="Image result for carnivore club logo">
            <a:extLst>
              <a:ext uri="{FF2B5EF4-FFF2-40B4-BE49-F238E27FC236}">
                <a16:creationId xmlns:a16="http://schemas.microsoft.com/office/drawing/2014/main" id="{C1F07EA3-CBEA-4E61-82D0-983CB601C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2" r="36028"/>
          <a:stretch/>
        </p:blipFill>
        <p:spPr bwMode="auto">
          <a:xfrm>
            <a:off x="2537230" y="3804663"/>
            <a:ext cx="943491" cy="58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Conector recto 78">
            <a:extLst>
              <a:ext uri="{FF2B5EF4-FFF2-40B4-BE49-F238E27FC236}">
                <a16:creationId xmlns:a16="http://schemas.microsoft.com/office/drawing/2014/main" id="{30098E2B-436E-460C-B30B-3FFF26C3A5FA}"/>
              </a:ext>
            </a:extLst>
          </p:cNvPr>
          <p:cNvCxnSpPr/>
          <p:nvPr/>
        </p:nvCxnSpPr>
        <p:spPr>
          <a:xfrm>
            <a:off x="1073612" y="4737240"/>
            <a:ext cx="2430530" cy="0"/>
          </a:xfrm>
          <a:prstGeom prst="line">
            <a:avLst/>
          </a:prstGeom>
          <a:ln w="25400">
            <a:solidFill>
              <a:srgbClr val="E8210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Imagen 82">
            <a:extLst>
              <a:ext uri="{FF2B5EF4-FFF2-40B4-BE49-F238E27FC236}">
                <a16:creationId xmlns:a16="http://schemas.microsoft.com/office/drawing/2014/main" id="{CFA86FCE-1840-4705-AAF1-57601867CD8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09089" y="5812051"/>
            <a:ext cx="1167241" cy="11702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03F7142-0007-467A-844E-996D8F020A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0198" y="4915871"/>
            <a:ext cx="2815873" cy="12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0658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236694" y="304131"/>
            <a:ext cx="10267733" cy="621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Returnability virtuous cycle…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1" y="147948"/>
            <a:ext cx="719328" cy="719328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2505921" y="2045793"/>
            <a:ext cx="6733772" cy="3590611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riángulo 30"/>
          <p:cNvSpPr/>
          <p:nvPr/>
        </p:nvSpPr>
        <p:spPr>
          <a:xfrm rot="4391554">
            <a:off x="4246354" y="2063315"/>
            <a:ext cx="348315" cy="328577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-7876" y="4170255"/>
            <a:ext cx="2148359" cy="979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reinforce the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 habit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 fully integrated 360 Plans for all stakeholders</a:t>
            </a:r>
          </a:p>
        </p:txBody>
      </p:sp>
      <p:sp>
        <p:nvSpPr>
          <p:cNvPr id="43" name="Rectángulo 42"/>
          <p:cNvSpPr/>
          <p:nvPr/>
        </p:nvSpPr>
        <p:spPr>
          <a:xfrm>
            <a:off x="2148796" y="4147600"/>
            <a:ext cx="62991" cy="1024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9588237" y="4147600"/>
            <a:ext cx="2127003" cy="72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of the art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Execution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Appealing and call to action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9522788" y="4095321"/>
            <a:ext cx="45719" cy="781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6833408" y="1349790"/>
            <a:ext cx="3637620" cy="51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Holistic OBPPC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(affordability + value)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Universal bottle</a:t>
            </a:r>
          </a:p>
        </p:txBody>
      </p:sp>
      <p:sp>
        <p:nvSpPr>
          <p:cNvPr id="47" name="Rectángulo 46"/>
          <p:cNvSpPr/>
          <p:nvPr/>
        </p:nvSpPr>
        <p:spPr>
          <a:xfrm>
            <a:off x="6736946" y="1299914"/>
            <a:ext cx="62991" cy="699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ángulo redondeado 59"/>
          <p:cNvSpPr/>
          <p:nvPr/>
        </p:nvSpPr>
        <p:spPr>
          <a:xfrm>
            <a:off x="2328529" y="6154278"/>
            <a:ext cx="7259707" cy="426281"/>
          </a:xfrm>
          <a:prstGeom prst="roundRect">
            <a:avLst>
              <a:gd name="adj" fmla="val 23733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2700000" sx="102000" sy="102000" algn="tl" rotWithShape="0">
              <a:schemeClr val="tx1">
                <a:lumMod val="75000"/>
                <a:lumOff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CuadroTexto 60"/>
          <p:cNvSpPr txBox="1"/>
          <p:nvPr/>
        </p:nvSpPr>
        <p:spPr>
          <a:xfrm>
            <a:off x="3568767" y="6197858"/>
            <a:ext cx="5102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Enablers, Processes, KPI´s &amp; Continuous investment</a:t>
            </a:r>
          </a:p>
        </p:txBody>
      </p:sp>
      <p:pic>
        <p:nvPicPr>
          <p:cNvPr id="37" name="Picture 13" descr="CAP">
            <a:extLst>
              <a:ext uri="{FF2B5EF4-FFF2-40B4-BE49-F238E27FC236}">
                <a16:creationId xmlns:a16="http://schemas.microsoft.com/office/drawing/2014/main" id="{64A82F37-A6FA-034E-9990-C3D2D688A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E1"/>
              </a:clrFrom>
              <a:clrTo>
                <a:srgbClr val="FFFF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586" y="2538848"/>
            <a:ext cx="2999376" cy="272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C004665B-40FB-004F-A4A7-0C03151DDB1E}"/>
              </a:ext>
            </a:extLst>
          </p:cNvPr>
          <p:cNvSpPr txBox="1"/>
          <p:nvPr/>
        </p:nvSpPr>
        <p:spPr>
          <a:xfrm>
            <a:off x="4766546" y="3262264"/>
            <a:ext cx="2136361" cy="9629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Profitable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Consumer Base</a:t>
            </a:r>
          </a:p>
          <a:p>
            <a:pPr marL="0" marR="0" lvl="0" indent="0" algn="ctr" defTabSz="914400" rtl="0" eaLnBrk="1" fontAlgn="auto" latinLnBrk="0" hangingPunct="1">
              <a:lnSpc>
                <a:spcPts val="2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Growth</a:t>
            </a:r>
          </a:p>
        </p:txBody>
      </p:sp>
      <p:sp>
        <p:nvSpPr>
          <p:cNvPr id="39" name="Rectangle 171">
            <a:extLst>
              <a:ext uri="{FF2B5EF4-FFF2-40B4-BE49-F238E27FC236}">
                <a16:creationId xmlns:a16="http://schemas.microsoft.com/office/drawing/2014/main" id="{90C9A913-5849-0749-9C0D-41877641ECF7}"/>
              </a:ext>
            </a:extLst>
          </p:cNvPr>
          <p:cNvSpPr/>
          <p:nvPr/>
        </p:nvSpPr>
        <p:spPr>
          <a:xfrm>
            <a:off x="5419608" y="4616441"/>
            <a:ext cx="857406" cy="212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Gotham"/>
              </a:rPr>
              <a:t>Consumer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Gotham"/>
            </a:endParaRP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640D0731-F5A0-B542-890D-3594BDD300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4" b="100000" l="8780" r="956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006" y="4107574"/>
            <a:ext cx="461239" cy="537739"/>
          </a:xfrm>
          <a:prstGeom prst="rect">
            <a:avLst/>
          </a:prstGeom>
        </p:spPr>
      </p:pic>
      <p:sp>
        <p:nvSpPr>
          <p:cNvPr id="29" name="Triángulo 28">
            <a:extLst>
              <a:ext uri="{FF2B5EF4-FFF2-40B4-BE49-F238E27FC236}">
                <a16:creationId xmlns:a16="http://schemas.microsoft.com/office/drawing/2014/main" id="{13CBDC66-DE56-9642-A0EC-0C9AD84037BC}"/>
              </a:ext>
            </a:extLst>
          </p:cNvPr>
          <p:cNvSpPr/>
          <p:nvPr/>
        </p:nvSpPr>
        <p:spPr>
          <a:xfrm rot="7797355">
            <a:off x="8331788" y="2545089"/>
            <a:ext cx="348315" cy="328577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riángulo 33">
            <a:extLst>
              <a:ext uri="{FF2B5EF4-FFF2-40B4-BE49-F238E27FC236}">
                <a16:creationId xmlns:a16="http://schemas.microsoft.com/office/drawing/2014/main" id="{74FDC790-D344-584E-A567-E2AA1E80E586}"/>
              </a:ext>
            </a:extLst>
          </p:cNvPr>
          <p:cNvSpPr/>
          <p:nvPr/>
        </p:nvSpPr>
        <p:spPr>
          <a:xfrm rot="16200000">
            <a:off x="5706224" y="5473562"/>
            <a:ext cx="348315" cy="328577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5BA8161C-2C4E-B243-871D-F3EB98C27945}"/>
              </a:ext>
            </a:extLst>
          </p:cNvPr>
          <p:cNvSpPr/>
          <p:nvPr/>
        </p:nvSpPr>
        <p:spPr>
          <a:xfrm>
            <a:off x="1897169" y="2785617"/>
            <a:ext cx="1446004" cy="14460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07F4D9FF-6B6A-0445-A730-86B86C907C0D}"/>
              </a:ext>
            </a:extLst>
          </p:cNvPr>
          <p:cNvSpPr/>
          <p:nvPr/>
        </p:nvSpPr>
        <p:spPr>
          <a:xfrm>
            <a:off x="1769770" y="3080246"/>
            <a:ext cx="16983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</a:t>
            </a:r>
            <a:r>
              <a:rPr kumimoji="0" lang="es-MX" sz="22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Engagement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833E85FC-375A-974D-955B-E18E8F34B4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5856" flipH="1">
            <a:off x="1818389" y="2332038"/>
            <a:ext cx="667340" cy="653935"/>
          </a:xfrm>
          <a:prstGeom prst="rect">
            <a:avLst/>
          </a:prstGeom>
        </p:spPr>
      </p:pic>
      <p:sp>
        <p:nvSpPr>
          <p:cNvPr id="35" name="Elipse 34">
            <a:extLst>
              <a:ext uri="{FF2B5EF4-FFF2-40B4-BE49-F238E27FC236}">
                <a16:creationId xmlns:a16="http://schemas.microsoft.com/office/drawing/2014/main" id="{4820B99D-FC39-D443-BE31-21422D57191E}"/>
              </a:ext>
            </a:extLst>
          </p:cNvPr>
          <p:cNvSpPr/>
          <p:nvPr/>
        </p:nvSpPr>
        <p:spPr>
          <a:xfrm>
            <a:off x="5104137" y="900232"/>
            <a:ext cx="1446004" cy="14460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FEA2A596-045D-9A45-AF3F-E7185C49AC83}"/>
              </a:ext>
            </a:extLst>
          </p:cNvPr>
          <p:cNvSpPr/>
          <p:nvPr/>
        </p:nvSpPr>
        <p:spPr>
          <a:xfrm>
            <a:off x="5139047" y="1168072"/>
            <a:ext cx="1402232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Winning</a:t>
            </a:r>
          </a:p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Portfolio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Agrupar 40">
            <a:extLst>
              <a:ext uri="{FF2B5EF4-FFF2-40B4-BE49-F238E27FC236}">
                <a16:creationId xmlns:a16="http://schemas.microsoft.com/office/drawing/2014/main" id="{8951D95F-D435-8540-812C-49CF7E31BBBB}"/>
              </a:ext>
            </a:extLst>
          </p:cNvPr>
          <p:cNvGrpSpPr/>
          <p:nvPr/>
        </p:nvGrpSpPr>
        <p:grpSpPr>
          <a:xfrm>
            <a:off x="4737839" y="1753311"/>
            <a:ext cx="630350" cy="630350"/>
            <a:chOff x="6527415" y="1441542"/>
            <a:chExt cx="693385" cy="693385"/>
          </a:xfrm>
        </p:grpSpPr>
        <p:sp>
          <p:nvSpPr>
            <p:cNvPr id="41" name="Elipse 40">
              <a:extLst>
                <a:ext uri="{FF2B5EF4-FFF2-40B4-BE49-F238E27FC236}">
                  <a16:creationId xmlns:a16="http://schemas.microsoft.com/office/drawing/2014/main" id="{832B791F-25F0-CD46-86E3-8F772FA3CDB1}"/>
                </a:ext>
              </a:extLst>
            </p:cNvPr>
            <p:cNvSpPr/>
            <p:nvPr/>
          </p:nvSpPr>
          <p:spPr>
            <a:xfrm>
              <a:off x="6527415" y="1441542"/>
              <a:ext cx="693385" cy="6933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105000" sy="105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B0E64A7F-19C8-C04C-A4DA-BB12CE013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1059" y="1548265"/>
              <a:ext cx="445521" cy="479485"/>
            </a:xfrm>
            <a:prstGeom prst="rect">
              <a:avLst/>
            </a:prstGeom>
          </p:spPr>
        </p:pic>
      </p:grpSp>
      <p:sp>
        <p:nvSpPr>
          <p:cNvPr id="55" name="Elipse 54">
            <a:extLst>
              <a:ext uri="{FF2B5EF4-FFF2-40B4-BE49-F238E27FC236}">
                <a16:creationId xmlns:a16="http://schemas.microsoft.com/office/drawing/2014/main" id="{0F78B0F0-415A-9D4D-8D09-CB16A2156E11}"/>
              </a:ext>
            </a:extLst>
          </p:cNvPr>
          <p:cNvSpPr/>
          <p:nvPr/>
        </p:nvSpPr>
        <p:spPr>
          <a:xfrm>
            <a:off x="8337675" y="2861505"/>
            <a:ext cx="1446004" cy="14460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DE3DE640-3318-3B46-BC0D-362F059E2706}"/>
              </a:ext>
            </a:extLst>
          </p:cNvPr>
          <p:cNvSpPr/>
          <p:nvPr/>
        </p:nvSpPr>
        <p:spPr>
          <a:xfrm>
            <a:off x="8242172" y="3230564"/>
            <a:ext cx="1646817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Outstanding</a:t>
            </a:r>
          </a:p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Experience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50375327-7FC5-1C4B-8AC4-BF36A55C05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763" y="2624283"/>
            <a:ext cx="494536" cy="6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9609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co de bloque 8"/>
          <p:cNvSpPr/>
          <p:nvPr/>
        </p:nvSpPr>
        <p:spPr>
          <a:xfrm>
            <a:off x="2428493" y="3974299"/>
            <a:ext cx="6946967" cy="5779594"/>
          </a:xfrm>
          <a:prstGeom prst="blockArc">
            <a:avLst>
              <a:gd name="adj1" fmla="val 10800000"/>
              <a:gd name="adj2" fmla="val 64786"/>
              <a:gd name="adj3" fmla="val 0"/>
            </a:avLst>
          </a:prstGeom>
          <a:noFill/>
          <a:ln w="508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4745914" y="2913453"/>
            <a:ext cx="2312123" cy="231212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4968224" y="3579334"/>
            <a:ext cx="1928462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Winning</a:t>
            </a:r>
          </a:p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Portfolio</a:t>
            </a:r>
          </a:p>
        </p:txBody>
      </p:sp>
      <p:sp>
        <p:nvSpPr>
          <p:cNvPr id="30" name="Triángulo 29"/>
          <p:cNvSpPr/>
          <p:nvPr/>
        </p:nvSpPr>
        <p:spPr>
          <a:xfrm rot="8681921">
            <a:off x="8257439" y="4708754"/>
            <a:ext cx="482494" cy="415944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riángulo 30"/>
          <p:cNvSpPr/>
          <p:nvPr/>
        </p:nvSpPr>
        <p:spPr>
          <a:xfrm rot="2964251">
            <a:off x="3089212" y="4708755"/>
            <a:ext cx="482494" cy="415945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Agrupar 40"/>
          <p:cNvGrpSpPr/>
          <p:nvPr/>
        </p:nvGrpSpPr>
        <p:grpSpPr>
          <a:xfrm>
            <a:off x="4333802" y="4607584"/>
            <a:ext cx="1108705" cy="1108704"/>
            <a:chOff x="6527417" y="1441544"/>
            <a:chExt cx="693385" cy="693386"/>
          </a:xfrm>
        </p:grpSpPr>
        <p:sp>
          <p:nvSpPr>
            <p:cNvPr id="35" name="Elipse 34"/>
            <p:cNvSpPr/>
            <p:nvPr/>
          </p:nvSpPr>
          <p:spPr>
            <a:xfrm>
              <a:off x="6527417" y="1441544"/>
              <a:ext cx="693385" cy="6933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105000" sy="105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1060" y="1548265"/>
              <a:ext cx="445521" cy="479485"/>
            </a:xfrm>
            <a:prstGeom prst="rect">
              <a:avLst/>
            </a:prstGeom>
          </p:spPr>
        </p:pic>
      </p:grpSp>
      <p:sp>
        <p:nvSpPr>
          <p:cNvPr id="46" name="CuadroTexto 45"/>
          <p:cNvSpPr txBox="1"/>
          <p:nvPr/>
        </p:nvSpPr>
        <p:spPr>
          <a:xfrm>
            <a:off x="8396592" y="2001156"/>
            <a:ext cx="3112075" cy="98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Holistic OBPPC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affordability+value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Universal bottle</a:t>
            </a:r>
          </a:p>
        </p:txBody>
      </p:sp>
      <p:sp>
        <p:nvSpPr>
          <p:cNvPr id="47" name="Rectángulo 46"/>
          <p:cNvSpPr/>
          <p:nvPr/>
        </p:nvSpPr>
        <p:spPr>
          <a:xfrm>
            <a:off x="8193620" y="1865516"/>
            <a:ext cx="83241" cy="1118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70290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C_ACCESS_01038_237.jpg">
            <a:extLst>
              <a:ext uri="{FF2B5EF4-FFF2-40B4-BE49-F238E27FC236}">
                <a16:creationId xmlns:a16="http://schemas.microsoft.com/office/drawing/2014/main" id="{DEB2100E-8BAE-42AC-94B0-C2303FA9BABE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8" r="14918" b="-758"/>
          <a:stretch/>
        </p:blipFill>
        <p:spPr>
          <a:xfrm>
            <a:off x="392312" y="2069340"/>
            <a:ext cx="3764768" cy="3734988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sp>
        <p:nvSpPr>
          <p:cNvPr id="37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226062" y="474258"/>
            <a:ext cx="76639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play a strategic role</a:t>
            </a:r>
            <a:endParaRPr kumimoji="0" lang="es-MX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1230157" y="942365"/>
            <a:ext cx="4031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our Portfolio and Business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" y="318072"/>
            <a:ext cx="573024" cy="719328"/>
          </a:xfrm>
          <a:prstGeom prst="rect">
            <a:avLst/>
          </a:prstGeom>
        </p:spPr>
      </p:pic>
      <p:grpSp>
        <p:nvGrpSpPr>
          <p:cNvPr id="40" name="Agrupar 39"/>
          <p:cNvGrpSpPr/>
          <p:nvPr/>
        </p:nvGrpSpPr>
        <p:grpSpPr>
          <a:xfrm rot="5400000">
            <a:off x="2837918" y="4739690"/>
            <a:ext cx="1669053" cy="1670585"/>
            <a:chOff x="8935279" y="4229110"/>
            <a:chExt cx="1812817" cy="1814483"/>
          </a:xfrm>
        </p:grpSpPr>
        <p:sp>
          <p:nvSpPr>
            <p:cNvPr id="42" name="Elipse 41"/>
            <p:cNvSpPr/>
            <p:nvPr/>
          </p:nvSpPr>
          <p:spPr>
            <a:xfrm>
              <a:off x="8935279" y="4408625"/>
              <a:ext cx="1634968" cy="16349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105000" sy="105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3" name="Imagen 4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250404" y="4660274"/>
              <a:ext cx="1050517" cy="1130600"/>
            </a:xfrm>
            <a:prstGeom prst="rect">
              <a:avLst/>
            </a:prstGeom>
          </p:spPr>
        </p:pic>
        <p:sp>
          <p:nvSpPr>
            <p:cNvPr id="44" name="Elipse 43"/>
            <p:cNvSpPr/>
            <p:nvPr/>
          </p:nvSpPr>
          <p:spPr>
            <a:xfrm>
              <a:off x="10368679" y="4321945"/>
              <a:ext cx="220933" cy="2209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Elipse 44"/>
            <p:cNvSpPr/>
            <p:nvPr/>
          </p:nvSpPr>
          <p:spPr>
            <a:xfrm>
              <a:off x="10582106" y="4660274"/>
              <a:ext cx="165990" cy="1659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Elipse 47"/>
            <p:cNvSpPr/>
            <p:nvPr/>
          </p:nvSpPr>
          <p:spPr>
            <a:xfrm>
              <a:off x="10070818" y="4229110"/>
              <a:ext cx="124711" cy="1247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CuadroTexto 3"/>
          <p:cNvSpPr txBox="1"/>
          <p:nvPr/>
        </p:nvSpPr>
        <p:spPr>
          <a:xfrm>
            <a:off x="5261366" y="2243752"/>
            <a:ext cx="630071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Returnables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ensure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affordability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OBPPC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strategy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clear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Returnables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roles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boost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habit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reaching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more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consumer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shopper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needs</a:t>
            </a: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Segmented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returnables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allows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Maximize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Revenue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generation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way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packages</a:t>
            </a: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charset="2"/>
              <a:buChar char="ü"/>
              <a:tabLst/>
              <a:defRPr/>
            </a:pPr>
            <a:endParaRPr lang="es-ES" sz="2200" dirty="0">
              <a:solidFill>
                <a:prstClr val="white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Glass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Bottles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lang="es-ES" sz="2200" b="1" dirty="0">
                <a:solidFill>
                  <a:srgbClr val="FFFF00"/>
                </a:solidFill>
                <a:latin typeface="Calibri" panose="020F0502020204030204"/>
              </a:rPr>
              <a:t>premium role</a:t>
            </a:r>
            <a:r>
              <a:rPr lang="es-ES" sz="2200" dirty="0">
                <a:solidFill>
                  <a:prstClr val="white"/>
                </a:solidFill>
                <a:latin typeface="Calibri" panose="020F0502020204030204"/>
              </a:rPr>
              <a:t> in IC </a:t>
            </a:r>
            <a:r>
              <a:rPr lang="es-ES" sz="2200" dirty="0" err="1">
                <a:solidFill>
                  <a:prstClr val="white"/>
                </a:solidFill>
                <a:latin typeface="Calibri" panose="020F0502020204030204"/>
              </a:rPr>
              <a:t>Channels</a:t>
            </a: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0" name="Conector recto 49"/>
          <p:cNvCxnSpPr/>
          <p:nvPr/>
        </p:nvCxnSpPr>
        <p:spPr>
          <a:xfrm>
            <a:off x="4959532" y="1964801"/>
            <a:ext cx="0" cy="4017056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24650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226062" y="474258"/>
            <a:ext cx="76070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new Returnable Bottle Family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230157" y="942365"/>
            <a:ext cx="614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ready to deploy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70" y="419394"/>
            <a:ext cx="810768" cy="719328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>
            <a:off x="188537" y="2304749"/>
            <a:ext cx="6928700" cy="3360759"/>
          </a:xfrm>
          <a:prstGeom prst="roundRect">
            <a:avLst>
              <a:gd name="adj" fmla="val 14149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2700000" sx="102000" sy="102000" algn="tl" rotWithShape="0">
              <a:schemeClr val="tx1">
                <a:lumMod val="75000"/>
                <a:lumOff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7624119" y="3217425"/>
            <a:ext cx="5673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Cylindrical Panel with 3 contact points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Reduced scuffing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Aggressive lightweight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Enables labeling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2296988" y="1769614"/>
            <a:ext cx="2798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RGB MS Universal </a:t>
            </a:r>
            <a:r>
              <a:rPr lang="en-US" sz="2000" b="1" dirty="0">
                <a:solidFill>
                  <a:srgbClr val="E82101"/>
                </a:solidFill>
                <a:latin typeface="Calibri" panose="020F0502020204030204"/>
                <a:cs typeface="Times New Roman" panose="02020603050405020304" pitchFamily="18" charset="0"/>
              </a:rPr>
              <a:t>Bottle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82101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712FA3-34A2-4E26-A0C0-0E7DDB277F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97"/>
          <a:stretch/>
        </p:blipFill>
        <p:spPr>
          <a:xfrm>
            <a:off x="4775988" y="2966473"/>
            <a:ext cx="2152713" cy="17022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760A5C-D234-4E18-9030-5C3B43487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870" y="2885432"/>
            <a:ext cx="3944236" cy="198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1444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co de bloque 8"/>
          <p:cNvSpPr/>
          <p:nvPr/>
        </p:nvSpPr>
        <p:spPr>
          <a:xfrm rot="5400000">
            <a:off x="-1962528" y="427380"/>
            <a:ext cx="7234794" cy="6019056"/>
          </a:xfrm>
          <a:prstGeom prst="blockArc">
            <a:avLst>
              <a:gd name="adj1" fmla="val 10800000"/>
              <a:gd name="adj2" fmla="val 64786"/>
              <a:gd name="adj3" fmla="val 0"/>
            </a:avLst>
          </a:prstGeom>
          <a:noFill/>
          <a:ln w="508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3392730" y="2300574"/>
            <a:ext cx="2543335" cy="254333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3500726" y="3408399"/>
            <a:ext cx="2333439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Outstanding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Experience</a:t>
            </a:r>
          </a:p>
        </p:txBody>
      </p:sp>
      <p:sp>
        <p:nvSpPr>
          <p:cNvPr id="30" name="Triángulo 29"/>
          <p:cNvSpPr/>
          <p:nvPr/>
        </p:nvSpPr>
        <p:spPr>
          <a:xfrm rot="14081921">
            <a:off x="3431681" y="5924616"/>
            <a:ext cx="502485" cy="433178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riángulo 30"/>
          <p:cNvSpPr/>
          <p:nvPr/>
        </p:nvSpPr>
        <p:spPr>
          <a:xfrm rot="8364251">
            <a:off x="3431679" y="542258"/>
            <a:ext cx="502485" cy="433178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7571379" y="2822830"/>
            <a:ext cx="3112075" cy="138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of the art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Execution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Appealing and call to action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7368407" y="2682555"/>
            <a:ext cx="83241" cy="1638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356" y="1813173"/>
            <a:ext cx="1060083" cy="144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5049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18402" y="73355"/>
            <a:ext cx="67017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Engaging consumer through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22497" y="541462"/>
            <a:ext cx="4109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 connection strategy</a:t>
            </a:r>
          </a:p>
        </p:txBody>
      </p:sp>
      <p:sp>
        <p:nvSpPr>
          <p:cNvPr id="34" name="Rectángulo redondeado 33"/>
          <p:cNvSpPr/>
          <p:nvPr/>
        </p:nvSpPr>
        <p:spPr>
          <a:xfrm rot="5400000">
            <a:off x="2790208" y="2586086"/>
            <a:ext cx="2827881" cy="1797227"/>
          </a:xfrm>
          <a:prstGeom prst="roundRect">
            <a:avLst>
              <a:gd name="adj" fmla="val 8935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ángulo redondeado 38"/>
          <p:cNvSpPr/>
          <p:nvPr/>
        </p:nvSpPr>
        <p:spPr>
          <a:xfrm rot="5400000">
            <a:off x="4472092" y="2267072"/>
            <a:ext cx="3465909" cy="1797227"/>
          </a:xfrm>
          <a:prstGeom prst="roundRect">
            <a:avLst>
              <a:gd name="adj" fmla="val 8935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ángulo redondeado 39"/>
          <p:cNvSpPr/>
          <p:nvPr/>
        </p:nvSpPr>
        <p:spPr>
          <a:xfrm rot="5400000">
            <a:off x="6442952" y="2267072"/>
            <a:ext cx="3465909" cy="1797227"/>
          </a:xfrm>
          <a:prstGeom prst="roundRect">
            <a:avLst>
              <a:gd name="adj" fmla="val 8935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ángulo redondeado 40"/>
          <p:cNvSpPr/>
          <p:nvPr/>
        </p:nvSpPr>
        <p:spPr>
          <a:xfrm rot="5400000">
            <a:off x="8415220" y="2248234"/>
            <a:ext cx="3503585" cy="1797227"/>
          </a:xfrm>
          <a:prstGeom prst="roundRect">
            <a:avLst>
              <a:gd name="adj" fmla="val 8935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EZAS-CC-DESCUBRE_A.jpg">
            <a:extLst>
              <a:ext uri="{FF2B5EF4-FFF2-40B4-BE49-F238E27FC236}">
                <a16:creationId xmlns:a16="http://schemas.microsoft.com/office/drawing/2014/main" id="{8D58C3FA-AD9C-4D7D-A536-5191034B2C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8" t="2818" r="4671" b="12110"/>
          <a:stretch/>
        </p:blipFill>
        <p:spPr>
          <a:xfrm>
            <a:off x="3304149" y="2224699"/>
            <a:ext cx="1800000" cy="2520000"/>
          </a:xfrm>
          <a:prstGeom prst="rect">
            <a:avLst/>
          </a:prstGeom>
          <a:ln>
            <a:noFill/>
          </a:ln>
        </p:spPr>
      </p:pic>
      <p:pic>
        <p:nvPicPr>
          <p:cNvPr id="43" name="Picture 1">
            <a:extLst>
              <a:ext uri="{FF2B5EF4-FFF2-40B4-BE49-F238E27FC236}">
                <a16:creationId xmlns:a16="http://schemas.microsoft.com/office/drawing/2014/main" id="{2049162F-78AF-4893-B328-D52FBBE74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907" y="2224699"/>
            <a:ext cx="1800000" cy="2520000"/>
          </a:xfrm>
          <a:prstGeom prst="rect">
            <a:avLst/>
          </a:prstGeom>
        </p:spPr>
      </p:pic>
      <p:pic>
        <p:nvPicPr>
          <p:cNvPr id="44" name="Imagen 2">
            <a:extLst>
              <a:ext uri="{FF2B5EF4-FFF2-40B4-BE49-F238E27FC236}">
                <a16:creationId xmlns:a16="http://schemas.microsoft.com/office/drawing/2014/main" id="{3B14B0F1-FC9E-46E7-8935-A4B5F0B1CE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3" t="2631" r="27759" b="4386"/>
          <a:stretch/>
        </p:blipFill>
        <p:spPr>
          <a:xfrm>
            <a:off x="9267013" y="2224699"/>
            <a:ext cx="1800000" cy="2520000"/>
          </a:xfrm>
          <a:prstGeom prst="rect">
            <a:avLst/>
          </a:prstGeom>
        </p:spPr>
      </p:pic>
      <p:pic>
        <p:nvPicPr>
          <p:cNvPr id="45" name="Imagen 6" descr="Imagen que contiene botella, mesa, interior, comida&#10;&#10;Descripción generada con confianza muy alta">
            <a:extLst>
              <a:ext uri="{FF2B5EF4-FFF2-40B4-BE49-F238E27FC236}">
                <a16:creationId xmlns:a16="http://schemas.microsoft.com/office/drawing/2014/main" id="{78454AD7-7643-4376-917F-F6F1982910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47" y="2224699"/>
            <a:ext cx="1800000" cy="2520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66704" y="3130756"/>
            <a:ext cx="150028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the right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Messages</a:t>
            </a:r>
          </a:p>
        </p:txBody>
      </p:sp>
      <p:sp>
        <p:nvSpPr>
          <p:cNvPr id="46" name="Flecha a la derecha con bandas 45"/>
          <p:cNvSpPr/>
          <p:nvPr/>
        </p:nvSpPr>
        <p:spPr>
          <a:xfrm>
            <a:off x="2497122" y="3258772"/>
            <a:ext cx="679114" cy="569814"/>
          </a:xfrm>
          <a:prstGeom prst="stripedRightArrow">
            <a:avLst>
              <a:gd name="adj1" fmla="val 44814"/>
              <a:gd name="adj2" fmla="val 70290"/>
            </a:avLst>
          </a:prstGeom>
          <a:solidFill>
            <a:srgbClr val="E82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16">
            <a:extLst>
              <a:ext uri="{FF2B5EF4-FFF2-40B4-BE49-F238E27FC236}">
                <a16:creationId xmlns:a16="http://schemas.microsoft.com/office/drawing/2014/main" id="{CB764BB9-537E-4735-B423-46C590D99BAC}"/>
              </a:ext>
            </a:extLst>
          </p:cNvPr>
          <p:cNvSpPr txBox="1"/>
          <p:nvPr/>
        </p:nvSpPr>
        <p:spPr>
          <a:xfrm>
            <a:off x="5566441" y="1056501"/>
            <a:ext cx="1253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 Habit</a:t>
            </a:r>
          </a:p>
        </p:txBody>
      </p:sp>
      <p:sp>
        <p:nvSpPr>
          <p:cNvPr id="48" name="TextBox 17">
            <a:extLst>
              <a:ext uri="{FF2B5EF4-FFF2-40B4-BE49-F238E27FC236}">
                <a16:creationId xmlns:a16="http://schemas.microsoft.com/office/drawing/2014/main" id="{1CC02AD4-0D74-4090-8A2B-A36B88A63897}"/>
              </a:ext>
            </a:extLst>
          </p:cNvPr>
          <p:cNvSpPr txBox="1"/>
          <p:nvPr/>
        </p:nvSpPr>
        <p:spPr>
          <a:xfrm>
            <a:off x="7562123" y="1072322"/>
            <a:ext cx="1225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Penetration</a:t>
            </a:r>
          </a:p>
        </p:txBody>
      </p:sp>
      <p:sp>
        <p:nvSpPr>
          <p:cNvPr id="49" name="TextBox 18">
            <a:extLst>
              <a:ext uri="{FF2B5EF4-FFF2-40B4-BE49-F238E27FC236}">
                <a16:creationId xmlns:a16="http://schemas.microsoft.com/office/drawing/2014/main" id="{E874DC6F-3A24-41BA-9891-7ECE7A7FFE73}"/>
              </a:ext>
            </a:extLst>
          </p:cNvPr>
          <p:cNvSpPr txBox="1"/>
          <p:nvPr/>
        </p:nvSpPr>
        <p:spPr>
          <a:xfrm>
            <a:off x="9612654" y="1056501"/>
            <a:ext cx="1114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50" name="TextBox 28">
            <a:extLst>
              <a:ext uri="{FF2B5EF4-FFF2-40B4-BE49-F238E27FC236}">
                <a16:creationId xmlns:a16="http://schemas.microsoft.com/office/drawing/2014/main" id="{F6B0758C-39C6-4007-B086-FBE1D2E6FBD7}"/>
              </a:ext>
            </a:extLst>
          </p:cNvPr>
          <p:cNvSpPr txBox="1"/>
          <p:nvPr/>
        </p:nvSpPr>
        <p:spPr>
          <a:xfrm>
            <a:off x="3407123" y="1072322"/>
            <a:ext cx="1631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 consumption</a:t>
            </a:r>
          </a:p>
        </p:txBody>
      </p:sp>
      <p:sp>
        <p:nvSpPr>
          <p:cNvPr id="51" name="CuadroTexto 50"/>
          <p:cNvSpPr txBox="1"/>
          <p:nvPr/>
        </p:nvSpPr>
        <p:spPr>
          <a:xfrm>
            <a:off x="164592" y="5405620"/>
            <a:ext cx="220239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Right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Connection Points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moments</a:t>
            </a:r>
          </a:p>
        </p:txBody>
      </p:sp>
      <p:sp>
        <p:nvSpPr>
          <p:cNvPr id="52" name="Flecha a la derecha con bandas 51"/>
          <p:cNvSpPr/>
          <p:nvPr/>
        </p:nvSpPr>
        <p:spPr>
          <a:xfrm>
            <a:off x="2497122" y="5613156"/>
            <a:ext cx="679114" cy="569814"/>
          </a:xfrm>
          <a:prstGeom prst="stripedRightArrow">
            <a:avLst>
              <a:gd name="adj1" fmla="val 44814"/>
              <a:gd name="adj2" fmla="val 70290"/>
            </a:avLst>
          </a:prstGeom>
          <a:solidFill>
            <a:srgbClr val="E82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ángulo redondeado 52"/>
          <p:cNvSpPr/>
          <p:nvPr/>
        </p:nvSpPr>
        <p:spPr>
          <a:xfrm rot="10800000">
            <a:off x="3304147" y="5300316"/>
            <a:ext cx="7761479" cy="1195495"/>
          </a:xfrm>
          <a:prstGeom prst="roundRect">
            <a:avLst>
              <a:gd name="adj" fmla="val 8935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Picture 19">
            <a:extLst>
              <a:ext uri="{FF2B5EF4-FFF2-40B4-BE49-F238E27FC236}">
                <a16:creationId xmlns:a16="http://schemas.microsoft.com/office/drawing/2014/main" id="{8175B1B2-9B54-4EB4-AC45-C5200FD78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0801" y="5486044"/>
            <a:ext cx="7253838" cy="947150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354" y="6087274"/>
            <a:ext cx="307319" cy="59448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E1C693D-913B-4B6D-A187-711A69FE360E}"/>
              </a:ext>
            </a:extLst>
          </p:cNvPr>
          <p:cNvSpPr txBox="1"/>
          <p:nvPr/>
        </p:nvSpPr>
        <p:spPr>
          <a:xfrm>
            <a:off x="3297498" y="2984252"/>
            <a:ext cx="12085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DISCOVER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A11F1-A8B2-4C87-B5BD-5C3D035AC6F4}"/>
              </a:ext>
            </a:extLst>
          </p:cNvPr>
          <p:cNvSpPr txBox="1"/>
          <p:nvPr/>
        </p:nvSpPr>
        <p:spPr>
          <a:xfrm>
            <a:off x="3293387" y="3230640"/>
            <a:ext cx="11237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THE FLAVOR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B69D6F-D657-47A2-A3CB-7F0F9FF731B7}"/>
              </a:ext>
            </a:extLst>
          </p:cNvPr>
          <p:cNvSpPr txBox="1"/>
          <p:nvPr/>
        </p:nvSpPr>
        <p:spPr>
          <a:xfrm>
            <a:off x="3300123" y="3466027"/>
            <a:ext cx="95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YOU LOVE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3ECD57-59AF-45AC-84C2-46BA0160797D}"/>
              </a:ext>
            </a:extLst>
          </p:cNvPr>
          <p:cNvSpPr txBox="1"/>
          <p:nvPr/>
        </p:nvSpPr>
        <p:spPr>
          <a:xfrm>
            <a:off x="5346711" y="1466119"/>
            <a:ext cx="1676841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*BRING YOUR BOTTLE AND TAKE YOUR FAVORITE BEVERAGE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648B5F-4E85-47C8-9A23-AB5A417E5FE6}"/>
              </a:ext>
            </a:extLst>
          </p:cNvPr>
          <p:cNvSpPr txBox="1"/>
          <p:nvPr/>
        </p:nvSpPr>
        <p:spPr>
          <a:xfrm>
            <a:off x="7296152" y="1453843"/>
            <a:ext cx="1676841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*PAY ONLY FOR THE CONTENT AND SHARE IN THE TABLE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2ABF6D-2A95-47A0-9E7B-B04D3140014D}"/>
              </a:ext>
            </a:extLst>
          </p:cNvPr>
          <p:cNvSpPr txBox="1"/>
          <p:nvPr/>
        </p:nvSpPr>
        <p:spPr>
          <a:xfrm>
            <a:off x="9328591" y="1475564"/>
            <a:ext cx="167684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*ENJOY SPECIAL MOMENTS IN THE TABLE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B01C98-39CD-4D76-BA29-8B5AA41F33BD}"/>
              </a:ext>
            </a:extLst>
          </p:cNvPr>
          <p:cNvSpPr txBox="1"/>
          <p:nvPr/>
        </p:nvSpPr>
        <p:spPr>
          <a:xfrm>
            <a:off x="5305046" y="4975584"/>
            <a:ext cx="576057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* WITH RETURNABLES YOU SAVE AND TAKE CARE OF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100259845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226061" y="474258"/>
            <a:ext cx="104782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…will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generate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Returnable’s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Execution EDGE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230157" y="942365"/>
            <a:ext cx="9576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 our Quality Leadership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0" y="426437"/>
            <a:ext cx="719328" cy="719328"/>
          </a:xfrm>
          <a:prstGeom prst="rect">
            <a:avLst/>
          </a:prstGeom>
        </p:spPr>
      </p:pic>
      <p:grpSp>
        <p:nvGrpSpPr>
          <p:cNvPr id="11" name="Agrupar 10"/>
          <p:cNvGrpSpPr/>
          <p:nvPr/>
        </p:nvGrpSpPr>
        <p:grpSpPr>
          <a:xfrm>
            <a:off x="5703548" y="3802302"/>
            <a:ext cx="847248" cy="952848"/>
            <a:chOff x="8277455" y="2064376"/>
            <a:chExt cx="847248" cy="952848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6394" y="2446856"/>
              <a:ext cx="658309" cy="570368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7455" y="2064376"/>
              <a:ext cx="629338" cy="492525"/>
            </a:xfrm>
            <a:prstGeom prst="rect">
              <a:avLst/>
            </a:prstGeom>
          </p:spPr>
        </p:pic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962" y="2151801"/>
            <a:ext cx="287310" cy="971186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698" y="5369959"/>
            <a:ext cx="834189" cy="834189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40911" y="4185729"/>
            <a:ext cx="4813179" cy="185995"/>
          </a:xfrm>
          <a:prstGeom prst="rect">
            <a:avLst/>
          </a:prstGeom>
        </p:spPr>
      </p:pic>
      <p:cxnSp>
        <p:nvCxnSpPr>
          <p:cNvPr id="44" name="Conector recto 43"/>
          <p:cNvCxnSpPr/>
          <p:nvPr/>
        </p:nvCxnSpPr>
        <p:spPr>
          <a:xfrm>
            <a:off x="5503549" y="3448363"/>
            <a:ext cx="5939514" cy="0"/>
          </a:xfrm>
          <a:prstGeom prst="line">
            <a:avLst/>
          </a:prstGeom>
          <a:ln w="25400">
            <a:solidFill>
              <a:srgbClr val="E8210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uadroTexto 49"/>
          <p:cNvSpPr txBox="1"/>
          <p:nvPr/>
        </p:nvSpPr>
        <p:spPr>
          <a:xfrm>
            <a:off x="7295231" y="5355274"/>
            <a:ext cx="2394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Brand love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Dailies conversion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Caps increase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 experience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CuadroTexto 50"/>
          <p:cNvSpPr txBox="1"/>
          <p:nvPr/>
        </p:nvSpPr>
        <p:spPr>
          <a:xfrm>
            <a:off x="7295231" y="2259192"/>
            <a:ext cx="30485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Availability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 profit - margins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Sales - Transactions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SOVI &amp; SOCI</a:t>
            </a:r>
          </a:p>
        </p:txBody>
      </p:sp>
      <p:sp>
        <p:nvSpPr>
          <p:cNvPr id="52" name="CuadroTexto 51"/>
          <p:cNvSpPr txBox="1"/>
          <p:nvPr/>
        </p:nvSpPr>
        <p:spPr>
          <a:xfrm>
            <a:off x="7295231" y="3879194"/>
            <a:ext cx="18966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Revenue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of Market</a:t>
            </a:r>
          </a:p>
        </p:txBody>
      </p:sp>
      <p:sp>
        <p:nvSpPr>
          <p:cNvPr id="53" name="CuadroTexto 52"/>
          <p:cNvSpPr txBox="1"/>
          <p:nvPr/>
        </p:nvSpPr>
        <p:spPr>
          <a:xfrm>
            <a:off x="9268177" y="3879194"/>
            <a:ext cx="25097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of Value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CDE/10k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hab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Items per store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2101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consumer base</a:t>
            </a:r>
            <a:endParaRPr kumimoji="0" lang="es-MX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Conector recto 34"/>
          <p:cNvCxnSpPr/>
          <p:nvPr/>
        </p:nvCxnSpPr>
        <p:spPr>
          <a:xfrm>
            <a:off x="5503549" y="5133736"/>
            <a:ext cx="5939514" cy="0"/>
          </a:xfrm>
          <a:prstGeom prst="line">
            <a:avLst/>
          </a:prstGeom>
          <a:ln w="25400">
            <a:solidFill>
              <a:srgbClr val="E8210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Agrupar 15"/>
          <p:cNvGrpSpPr/>
          <p:nvPr/>
        </p:nvGrpSpPr>
        <p:grpSpPr>
          <a:xfrm>
            <a:off x="370590" y="2267377"/>
            <a:ext cx="4798129" cy="3862331"/>
            <a:chOff x="370590" y="2267377"/>
            <a:chExt cx="4798129" cy="3862331"/>
          </a:xfrm>
        </p:grpSpPr>
        <p:sp>
          <p:nvSpPr>
            <p:cNvPr id="32" name="Rectángulo redondeado 31"/>
            <p:cNvSpPr/>
            <p:nvPr/>
          </p:nvSpPr>
          <p:spPr>
            <a:xfrm>
              <a:off x="370590" y="2318387"/>
              <a:ext cx="4798129" cy="3811321"/>
            </a:xfrm>
            <a:prstGeom prst="roundRect">
              <a:avLst>
                <a:gd name="adj" fmla="val 11632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102000" sy="102000" algn="tl" rotWithShape="0">
                <a:schemeClr val="tx1">
                  <a:lumMod val="75000"/>
                  <a:lumOff val="2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9">
              <a:extLst>
                <a:ext uri="{FF2B5EF4-FFF2-40B4-BE49-F238E27FC236}">
                  <a16:creationId xmlns:a16="http://schemas.microsoft.com/office/drawing/2014/main" id="{6E2FDD36-F945-4004-8889-E08702B7AFD3}"/>
                </a:ext>
              </a:extLst>
            </p:cNvPr>
            <p:cNvSpPr txBox="1"/>
            <p:nvPr/>
          </p:nvSpPr>
          <p:spPr>
            <a:xfrm rot="16200000">
              <a:off x="-107953" y="4116819"/>
              <a:ext cx="16315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Relevance</a:t>
              </a:r>
            </a:p>
          </p:txBody>
        </p:sp>
        <p:sp>
          <p:nvSpPr>
            <p:cNvPr id="8" name="TextBox 40">
              <a:extLst>
                <a:ext uri="{FF2B5EF4-FFF2-40B4-BE49-F238E27FC236}">
                  <a16:creationId xmlns:a16="http://schemas.microsoft.com/office/drawing/2014/main" id="{F6E52A26-7427-4CA5-8A1A-D6DBC0EA4925}"/>
                </a:ext>
              </a:extLst>
            </p:cNvPr>
            <p:cNvSpPr txBox="1"/>
            <p:nvPr/>
          </p:nvSpPr>
          <p:spPr>
            <a:xfrm>
              <a:off x="1894558" y="5625355"/>
              <a:ext cx="2006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Uniqueness</a:t>
              </a:r>
            </a:p>
          </p:txBody>
        </p:sp>
        <p:sp>
          <p:nvSpPr>
            <p:cNvPr id="13" name="TextBox 88">
              <a:extLst>
                <a:ext uri="{FF2B5EF4-FFF2-40B4-BE49-F238E27FC236}">
                  <a16:creationId xmlns:a16="http://schemas.microsoft.com/office/drawing/2014/main" id="{5CA62F74-96E1-4EB6-8DEA-569A81ED3155}"/>
                </a:ext>
              </a:extLst>
            </p:cNvPr>
            <p:cNvSpPr txBox="1"/>
            <p:nvPr/>
          </p:nvSpPr>
          <p:spPr>
            <a:xfrm>
              <a:off x="1392466" y="2550857"/>
              <a:ext cx="3081429" cy="531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8210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Returnables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8210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’ EDGE</a:t>
              </a:r>
            </a:p>
          </p:txBody>
        </p:sp>
        <p:cxnSp>
          <p:nvCxnSpPr>
            <p:cNvPr id="21" name="Conector recto de flecha 20"/>
            <p:cNvCxnSpPr/>
            <p:nvPr/>
          </p:nvCxnSpPr>
          <p:spPr>
            <a:xfrm flipV="1">
              <a:off x="1022148" y="3085262"/>
              <a:ext cx="0" cy="2408876"/>
            </a:xfrm>
            <a:prstGeom prst="straightConnector1">
              <a:avLst/>
            </a:prstGeom>
            <a:ln w="28575">
              <a:solidFill>
                <a:srgbClr val="E8210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de flecha 22"/>
            <p:cNvCxnSpPr/>
            <p:nvPr/>
          </p:nvCxnSpPr>
          <p:spPr>
            <a:xfrm>
              <a:off x="1022148" y="5494138"/>
              <a:ext cx="3610668" cy="0"/>
            </a:xfrm>
            <a:prstGeom prst="straightConnector1">
              <a:avLst/>
            </a:prstGeom>
            <a:ln w="28575">
              <a:solidFill>
                <a:srgbClr val="E8210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633" y="2267377"/>
              <a:ext cx="427720" cy="446646"/>
            </a:xfrm>
            <a:prstGeom prst="rect">
              <a:avLst/>
            </a:prstGeom>
          </p:spPr>
        </p:pic>
        <p:sp>
          <p:nvSpPr>
            <p:cNvPr id="37" name="TextBox 20">
              <a:extLst>
                <a:ext uri="{FF2B5EF4-FFF2-40B4-BE49-F238E27FC236}">
                  <a16:creationId xmlns:a16="http://schemas.microsoft.com/office/drawing/2014/main" id="{2B48779C-3855-4231-90F1-FCFBB789A6A6}"/>
                </a:ext>
              </a:extLst>
            </p:cNvPr>
            <p:cNvSpPr txBox="1"/>
            <p:nvPr/>
          </p:nvSpPr>
          <p:spPr>
            <a:xfrm>
              <a:off x="2611273" y="4591046"/>
              <a:ext cx="9716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ReturnablesPortfolio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Availability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21">
              <a:extLst>
                <a:ext uri="{FF2B5EF4-FFF2-40B4-BE49-F238E27FC236}">
                  <a16:creationId xmlns:a16="http://schemas.microsoft.com/office/drawing/2014/main" id="{0E97780E-2914-4A60-B93D-54B26F1D8EDF}"/>
                </a:ext>
              </a:extLst>
            </p:cNvPr>
            <p:cNvSpPr txBox="1"/>
            <p:nvPr/>
          </p:nvSpPr>
          <p:spPr>
            <a:xfrm>
              <a:off x="1180329" y="5099583"/>
              <a:ext cx="1315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Cooler Coverage and Execution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22">
              <a:extLst>
                <a:ext uri="{FF2B5EF4-FFF2-40B4-BE49-F238E27FC236}">
                  <a16:creationId xmlns:a16="http://schemas.microsoft.com/office/drawing/2014/main" id="{1064367A-7925-471C-956A-D4BAD8BAA58F}"/>
                </a:ext>
              </a:extLst>
            </p:cNvPr>
            <p:cNvSpPr txBox="1"/>
            <p:nvPr/>
          </p:nvSpPr>
          <p:spPr>
            <a:xfrm>
              <a:off x="3815398" y="4244562"/>
              <a:ext cx="8832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 Experience</a:t>
              </a:r>
            </a:p>
          </p:txBody>
        </p:sp>
        <p:pic>
          <p:nvPicPr>
            <p:cNvPr id="40" name="Imagen 39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78" r="16578"/>
            <a:stretch/>
          </p:blipFill>
          <p:spPr>
            <a:xfrm>
              <a:off x="2580448" y="3553076"/>
              <a:ext cx="983540" cy="983540"/>
            </a:xfrm>
            <a:prstGeom prst="ellipse">
              <a:avLst/>
            </a:prstGeom>
            <a:ln w="38100">
              <a:solidFill>
                <a:schemeClr val="bg1"/>
              </a:solidFill>
            </a:ln>
            <a:effectLst>
              <a:outerShdw blurRad="254000" dist="38100" dir="2700000" sx="105000" sy="105000" algn="tl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8185" y="2975079"/>
              <a:ext cx="1143037" cy="1233471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34" t="27894" r="20116" b="13358"/>
            <a:stretch/>
          </p:blipFill>
          <p:spPr>
            <a:xfrm rot="5400000">
              <a:off x="1337295" y="3941876"/>
              <a:ext cx="1065274" cy="106556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3076465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ca-Cola glass bottles go beyond recycling – Daily Tribune">
            <a:extLst>
              <a:ext uri="{FF2B5EF4-FFF2-40B4-BE49-F238E27FC236}">
                <a16:creationId xmlns:a16="http://schemas.microsoft.com/office/drawing/2014/main" id="{496377F4-A3BF-4759-9A73-B3D85D998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3A117E-1C45-4B22-9465-8A6E934D3206}"/>
              </a:ext>
            </a:extLst>
          </p:cNvPr>
          <p:cNvSpPr/>
          <p:nvPr/>
        </p:nvSpPr>
        <p:spPr>
          <a:xfrm>
            <a:off x="0" y="-457200"/>
            <a:ext cx="12192000" cy="73152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D33EC7-FBDE-4D71-884A-FF622C00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business imperative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16397-6374-48DF-A43B-6938E4818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dirty="0"/>
              <a:t>The </a:t>
            </a:r>
            <a:r>
              <a:rPr lang="en-US" sz="2800" dirty="0" err="1"/>
              <a:t>returnables</a:t>
            </a:r>
            <a:r>
              <a:rPr lang="en-US" sz="2800" dirty="0"/>
              <a:t> platform is a key enabler for accelerated incidence and share </a:t>
            </a:r>
            <a:r>
              <a:rPr lang="en-US" sz="2800" dirty="0">
                <a:highlight>
                  <a:srgbClr val="FF0000"/>
                </a:highlight>
              </a:rPr>
              <a:t>growth</a:t>
            </a:r>
            <a:r>
              <a:rPr lang="en-US" sz="2800" dirty="0"/>
              <a:t> while delivering Affordability.</a:t>
            </a:r>
          </a:p>
        </p:txBody>
      </p:sp>
    </p:spTree>
    <p:extLst>
      <p:ext uri="{BB962C8B-B14F-4D97-AF65-F5344CB8AC3E}">
        <p14:creationId xmlns:p14="http://schemas.microsoft.com/office/powerpoint/2010/main" val="2183561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co de bloque 8"/>
          <p:cNvSpPr/>
          <p:nvPr/>
        </p:nvSpPr>
        <p:spPr>
          <a:xfrm rot="16200000">
            <a:off x="6691564" y="427380"/>
            <a:ext cx="7234794" cy="6019056"/>
          </a:xfrm>
          <a:prstGeom prst="blockArc">
            <a:avLst>
              <a:gd name="adj1" fmla="val 10800000"/>
              <a:gd name="adj2" fmla="val 64786"/>
              <a:gd name="adj3" fmla="val 0"/>
            </a:avLst>
          </a:prstGeom>
          <a:noFill/>
          <a:ln w="508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6035346" y="2300574"/>
            <a:ext cx="2543335" cy="254333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6143342" y="3189939"/>
            <a:ext cx="2333439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</a:t>
            </a:r>
          </a:p>
          <a:p>
            <a:pPr marL="0" marR="0" lvl="0" indent="0" algn="ctr" defTabSz="9144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Engagement</a:t>
            </a:r>
          </a:p>
        </p:txBody>
      </p:sp>
      <p:sp>
        <p:nvSpPr>
          <p:cNvPr id="30" name="Triángulo 29"/>
          <p:cNvSpPr/>
          <p:nvPr/>
        </p:nvSpPr>
        <p:spPr>
          <a:xfrm rot="3281921">
            <a:off x="8029664" y="516022"/>
            <a:ext cx="502485" cy="433178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riángulo 30"/>
          <p:cNvSpPr/>
          <p:nvPr/>
        </p:nvSpPr>
        <p:spPr>
          <a:xfrm rot="19164251">
            <a:off x="8029666" y="5898380"/>
            <a:ext cx="502485" cy="433178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1044599" y="2822830"/>
            <a:ext cx="34928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reinforce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habit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fully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integrated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360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Plans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stakeholders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4705715" y="2682555"/>
            <a:ext cx="83241" cy="1638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8830" flipH="1">
            <a:off x="6278453" y="1659988"/>
            <a:ext cx="868565" cy="90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6041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1226061" y="474258"/>
            <a:ext cx="75521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Engaging all players through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230157" y="942365"/>
            <a:ext cx="6231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full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360°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returnable and affordability plan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0" y="426437"/>
            <a:ext cx="719328" cy="719328"/>
          </a:xfrm>
          <a:prstGeom prst="rect">
            <a:avLst/>
          </a:prstGeom>
        </p:spPr>
      </p:pic>
      <p:pic>
        <p:nvPicPr>
          <p:cNvPr id="7" name="Imagen 2" descr="unidades-01.png">
            <a:extLst>
              <a:ext uri="{FF2B5EF4-FFF2-40B4-BE49-F238E27FC236}">
                <a16:creationId xmlns:a16="http://schemas.microsoft.com/office/drawing/2014/main" id="{E07F2BB0-DED3-4058-AC05-619E08AE20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73" t="16266" r="23060" b="13847"/>
          <a:stretch/>
        </p:blipFill>
        <p:spPr>
          <a:xfrm>
            <a:off x="3810821" y="2095634"/>
            <a:ext cx="3778513" cy="3767078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4536295" y="2815391"/>
            <a:ext cx="2327564" cy="2327564"/>
            <a:chOff x="4963807" y="2858080"/>
            <a:chExt cx="1351212" cy="1351213"/>
          </a:xfrm>
        </p:grpSpPr>
        <p:sp>
          <p:nvSpPr>
            <p:cNvPr id="11" name="Elipse 10"/>
            <p:cNvSpPr/>
            <p:nvPr/>
          </p:nvSpPr>
          <p:spPr>
            <a:xfrm>
              <a:off x="4963807" y="2858080"/>
              <a:ext cx="1351212" cy="13512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2700" dir="2700000" sx="105000" sy="105000" algn="tl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4242" y="3066054"/>
              <a:ext cx="868195" cy="934381"/>
            </a:xfrm>
            <a:prstGeom prst="rect">
              <a:avLst/>
            </a:prstGeom>
          </p:spPr>
        </p:pic>
      </p:grpSp>
      <p:sp>
        <p:nvSpPr>
          <p:cNvPr id="14" name="CuadroTexto 13"/>
          <p:cNvSpPr txBox="1"/>
          <p:nvPr/>
        </p:nvSpPr>
        <p:spPr>
          <a:xfrm>
            <a:off x="5423760" y="4145625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360º</a:t>
            </a:r>
          </a:p>
        </p:txBody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6E2FDD36-F945-4004-8889-E08702B7AFD3}"/>
              </a:ext>
            </a:extLst>
          </p:cNvPr>
          <p:cNvSpPr txBox="1"/>
          <p:nvPr/>
        </p:nvSpPr>
        <p:spPr>
          <a:xfrm rot="16200000">
            <a:off x="-856380" y="4978720"/>
            <a:ext cx="231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Transactions</a:t>
            </a:r>
          </a:p>
        </p:txBody>
      </p:sp>
      <p:sp>
        <p:nvSpPr>
          <p:cNvPr id="16" name="TextBox 40">
            <a:extLst>
              <a:ext uri="{FF2B5EF4-FFF2-40B4-BE49-F238E27FC236}">
                <a16:creationId xmlns:a16="http://schemas.microsoft.com/office/drawing/2014/main" id="{F6E52A26-7427-4CA5-8A1A-D6DBC0EA4925}"/>
              </a:ext>
            </a:extLst>
          </p:cNvPr>
          <p:cNvSpPr txBox="1"/>
          <p:nvPr/>
        </p:nvSpPr>
        <p:spPr>
          <a:xfrm>
            <a:off x="10192973" y="6358046"/>
            <a:ext cx="1657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Profit</a:t>
            </a:r>
          </a:p>
        </p:txBody>
      </p:sp>
      <p:cxnSp>
        <p:nvCxnSpPr>
          <p:cNvPr id="17" name="Conector recto de flecha 16"/>
          <p:cNvCxnSpPr/>
          <p:nvPr/>
        </p:nvCxnSpPr>
        <p:spPr>
          <a:xfrm flipV="1">
            <a:off x="64799" y="3511296"/>
            <a:ext cx="0" cy="3237052"/>
          </a:xfrm>
          <a:prstGeom prst="straightConnector1">
            <a:avLst/>
          </a:prstGeom>
          <a:ln w="508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64799" y="6748348"/>
            <a:ext cx="11938015" cy="0"/>
          </a:xfrm>
          <a:prstGeom prst="straightConnector1">
            <a:avLst/>
          </a:prstGeom>
          <a:ln w="508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Agrupar 24"/>
          <p:cNvGrpSpPr/>
          <p:nvPr/>
        </p:nvGrpSpPr>
        <p:grpSpPr>
          <a:xfrm>
            <a:off x="1486576" y="3635969"/>
            <a:ext cx="2182686" cy="1553482"/>
            <a:chOff x="1812395" y="3635969"/>
            <a:chExt cx="2182686" cy="1553482"/>
          </a:xfrm>
        </p:grpSpPr>
        <p:sp>
          <p:nvSpPr>
            <p:cNvPr id="21" name="Rectangle 3">
              <a:extLst>
                <a:ext uri="{FF2B5EF4-FFF2-40B4-BE49-F238E27FC236}">
                  <a16:creationId xmlns:a16="http://schemas.microsoft.com/office/drawing/2014/main" id="{C9AB8482-8C84-4FB9-A5CF-EF9C394855BB}"/>
                </a:ext>
              </a:extLst>
            </p:cNvPr>
            <p:cNvSpPr/>
            <p:nvPr/>
          </p:nvSpPr>
          <p:spPr>
            <a:xfrm>
              <a:off x="1952423" y="4019900"/>
              <a:ext cx="2042658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Introducing a 4-tier plan: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Retailer Incentives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Loyalty programs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Visibility Drive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Training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1952422" y="3635969"/>
              <a:ext cx="1015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ヒラギノ角ゴ ProN W3" charset="0"/>
                  <a:cs typeface="ヒラギノ角ゴ ProN W3" charset="0"/>
                  <a:sym typeface="Gill Sans" charset="0"/>
                </a:rPr>
                <a:t>Retailers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1812395" y="3683693"/>
              <a:ext cx="63690" cy="1467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Agrupar 25"/>
          <p:cNvGrpSpPr/>
          <p:nvPr/>
        </p:nvGrpSpPr>
        <p:grpSpPr>
          <a:xfrm>
            <a:off x="7848767" y="4330291"/>
            <a:ext cx="3201650" cy="1788077"/>
            <a:chOff x="1812395" y="3635969"/>
            <a:chExt cx="3201650" cy="1788077"/>
          </a:xfrm>
        </p:grpSpPr>
        <p:sp>
          <p:nvSpPr>
            <p:cNvPr id="27" name="Rectangle 3">
              <a:extLst>
                <a:ext uri="{FF2B5EF4-FFF2-40B4-BE49-F238E27FC236}">
                  <a16:creationId xmlns:a16="http://schemas.microsoft.com/office/drawing/2014/main" id="{C9AB8482-8C84-4FB9-A5CF-EF9C394855BB}"/>
                </a:ext>
              </a:extLst>
            </p:cNvPr>
            <p:cNvSpPr/>
            <p:nvPr/>
          </p:nvSpPr>
          <p:spPr>
            <a:xfrm>
              <a:off x="1952423" y="4019900"/>
              <a:ext cx="3061622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Motivating Sales &amp; Distribution Teams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Sales force incentives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Distribution awards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Training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Tools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90000"/>
                <a:buFont typeface="Wingdings" charset="2"/>
                <a:buChar char="ü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Trade MKT</a:t>
              </a:r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1952422" y="3635969"/>
              <a:ext cx="2101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ヒラギノ角ゴ ProN W3" charset="0"/>
                  <a:cs typeface="ヒラギノ角ゴ ProN W3" charset="0"/>
                  <a:sym typeface="Gill Sans" charset="0"/>
                </a:rPr>
                <a:t>System Engagement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1812395" y="3648488"/>
              <a:ext cx="63690" cy="1775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Agrupar 29"/>
          <p:cNvGrpSpPr/>
          <p:nvPr/>
        </p:nvGrpSpPr>
        <p:grpSpPr>
          <a:xfrm>
            <a:off x="8077580" y="1681989"/>
            <a:ext cx="2377378" cy="1553482"/>
            <a:chOff x="1812395" y="3635969"/>
            <a:chExt cx="2377378" cy="1553482"/>
          </a:xfrm>
        </p:grpSpPr>
        <p:sp>
          <p:nvSpPr>
            <p:cNvPr id="31" name="Rectangle 3">
              <a:extLst>
                <a:ext uri="{FF2B5EF4-FFF2-40B4-BE49-F238E27FC236}">
                  <a16:creationId xmlns:a16="http://schemas.microsoft.com/office/drawing/2014/main" id="{C9AB8482-8C84-4FB9-A5CF-EF9C394855BB}"/>
                </a:ext>
              </a:extLst>
            </p:cNvPr>
            <p:cNvSpPr/>
            <p:nvPr/>
          </p:nvSpPr>
          <p:spPr>
            <a:xfrm>
              <a:off x="1952423" y="4019900"/>
              <a:ext cx="223735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Outstanding Communication and Promotional Platform for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RET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PicOS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at POS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82101"/>
                </a:buClr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1952422" y="3635969"/>
              <a:ext cx="1073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82101"/>
                  </a:solidFill>
                  <a:effectLst/>
                  <a:uLnTx/>
                  <a:uFillTx/>
                  <a:latin typeface="Calibri" panose="020F0502020204030204"/>
                  <a:ea typeface="ヒラギノ角ゴ ProN W3" charset="0"/>
                  <a:cs typeface="ヒラギノ角ゴ ProN W3" charset="0"/>
                  <a:sym typeface="Gill Sans" charset="0"/>
                </a:rPr>
                <a:t>Shoppers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1812395" y="3658953"/>
              <a:ext cx="63690" cy="1334004"/>
            </a:xfrm>
            <a:prstGeom prst="rect">
              <a:avLst/>
            </a:prstGeom>
            <a:solidFill>
              <a:srgbClr val="E82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607943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657B887-B727-4443-B7BD-E49A205328ED}"/>
              </a:ext>
            </a:extLst>
          </p:cNvPr>
          <p:cNvSpPr/>
          <p:nvPr/>
        </p:nvSpPr>
        <p:spPr>
          <a:xfrm>
            <a:off x="0" y="0"/>
            <a:ext cx="12202510" cy="6885734"/>
          </a:xfrm>
          <a:prstGeom prst="rect">
            <a:avLst/>
          </a:prstGeom>
          <a:solidFill>
            <a:srgbClr val="EE3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5A30B7-9449-1D4B-B077-2D7AE7A0F00E}"/>
              </a:ext>
            </a:extLst>
          </p:cNvPr>
          <p:cNvSpPr txBox="1"/>
          <p:nvPr/>
        </p:nvSpPr>
        <p:spPr>
          <a:xfrm>
            <a:off x="3996946" y="3075057"/>
            <a:ext cx="4198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dirty="0">
                <a:solidFill>
                  <a:schemeClr val="bg1"/>
                </a:solidFill>
                <a:latin typeface="Gotham" panose="02000504050000020004" pitchFamily="2" charset="0"/>
              </a:rPr>
              <a:t>THANK YOU.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918F26-4636-BD4B-9410-91DB182C1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690" y="4086735"/>
            <a:ext cx="1896619" cy="5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3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6B5B386D-1C45-4B79-B7A4-AC4981CBED65}"/>
              </a:ext>
            </a:extLst>
          </p:cNvPr>
          <p:cNvSpPr txBox="1"/>
          <p:nvPr/>
        </p:nvSpPr>
        <p:spPr>
          <a:xfrm>
            <a:off x="113408" y="216180"/>
            <a:ext cx="1127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0">
                <a:solidFill>
                  <a:srgbClr val="E82101"/>
                </a:solidFill>
                <a:latin typeface="Calibri" panose="020F0502020204030204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Returnables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E8210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 play a strategic Role in our Business</a:t>
            </a:r>
          </a:p>
        </p:txBody>
      </p:sp>
      <p:sp>
        <p:nvSpPr>
          <p:cNvPr id="4" name="Rectángulo redondeado 7">
            <a:extLst>
              <a:ext uri="{FF2B5EF4-FFF2-40B4-BE49-F238E27FC236}">
                <a16:creationId xmlns:a16="http://schemas.microsoft.com/office/drawing/2014/main" id="{6549A35C-F7CF-46FB-B1FC-791F5BBA9662}"/>
              </a:ext>
            </a:extLst>
          </p:cNvPr>
          <p:cNvSpPr/>
          <p:nvPr/>
        </p:nvSpPr>
        <p:spPr>
          <a:xfrm>
            <a:off x="456437" y="1211135"/>
            <a:ext cx="11274640" cy="5054198"/>
          </a:xfrm>
          <a:prstGeom prst="roundRect">
            <a:avLst>
              <a:gd name="adj" fmla="val 6252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DB22939-02A1-4529-B168-E8ED92D53F58}"/>
              </a:ext>
            </a:extLst>
          </p:cNvPr>
          <p:cNvSpPr/>
          <p:nvPr/>
        </p:nvSpPr>
        <p:spPr>
          <a:xfrm>
            <a:off x="6305260" y="2929059"/>
            <a:ext cx="2999221" cy="4263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65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46A3D4E-A5AA-4A05-8983-4AB25D6725CF}"/>
              </a:ext>
            </a:extLst>
          </p:cNvPr>
          <p:cNvSpPr/>
          <p:nvPr/>
        </p:nvSpPr>
        <p:spPr>
          <a:xfrm>
            <a:off x="2542352" y="2929059"/>
            <a:ext cx="2999221" cy="4263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65"/>
          </a:p>
        </p:txBody>
      </p:sp>
      <p:sp>
        <p:nvSpPr>
          <p:cNvPr id="81" name="フリーフォーム 32">
            <a:extLst>
              <a:ext uri="{FF2B5EF4-FFF2-40B4-BE49-F238E27FC236}">
                <a16:creationId xmlns:a16="http://schemas.microsoft.com/office/drawing/2014/main" id="{3FDC2905-EB96-407F-91F2-B0C36474E65E}"/>
              </a:ext>
            </a:extLst>
          </p:cNvPr>
          <p:cNvSpPr/>
          <p:nvPr/>
        </p:nvSpPr>
        <p:spPr>
          <a:xfrm rot="2700000">
            <a:off x="2857879" y="1414908"/>
            <a:ext cx="1457590" cy="1310063"/>
          </a:xfrm>
          <a:custGeom>
            <a:avLst/>
            <a:gdLst>
              <a:gd name="connsiteX0" fmla="*/ 1555422 w 5190503"/>
              <a:gd name="connsiteY0" fmla="*/ 742950 h 4665160"/>
              <a:gd name="connsiteX1" fmla="*/ 2298372 w 5190503"/>
              <a:gd name="connsiteY1" fmla="*/ 0 h 4665160"/>
              <a:gd name="connsiteX2" fmla="*/ 5190503 w 5190503"/>
              <a:gd name="connsiteY2" fmla="*/ 0 h 4665160"/>
              <a:gd name="connsiteX3" fmla="*/ 4465431 w 5190503"/>
              <a:gd name="connsiteY3" fmla="*/ 725072 h 4665160"/>
              <a:gd name="connsiteX4" fmla="*/ 4465432 w 5190503"/>
              <a:gd name="connsiteY4" fmla="*/ 725073 h 4665160"/>
              <a:gd name="connsiteX5" fmla="*/ 525345 w 5190503"/>
              <a:gd name="connsiteY5" fmla="*/ 4665160 h 4665160"/>
              <a:gd name="connsiteX6" fmla="*/ 0 w 5190503"/>
              <a:gd name="connsiteY6" fmla="*/ 4139815 h 4665160"/>
              <a:gd name="connsiteX7" fmla="*/ 3396865 w 5190503"/>
              <a:gd name="connsiteY7" fmla="*/ 742950 h 46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03" h="4665160">
                <a:moveTo>
                  <a:pt x="1555422" y="742950"/>
                </a:moveTo>
                <a:lnTo>
                  <a:pt x="2298372" y="0"/>
                </a:lnTo>
                <a:lnTo>
                  <a:pt x="5190503" y="0"/>
                </a:lnTo>
                <a:lnTo>
                  <a:pt x="4465431" y="725072"/>
                </a:lnTo>
                <a:lnTo>
                  <a:pt x="4465432" y="725073"/>
                </a:lnTo>
                <a:lnTo>
                  <a:pt x="525345" y="4665160"/>
                </a:lnTo>
                <a:lnTo>
                  <a:pt x="0" y="4139815"/>
                </a:lnTo>
                <a:lnTo>
                  <a:pt x="3396865" y="74295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63960">
              <a:defRPr/>
            </a:pPr>
            <a:endParaRPr kumimoji="1" lang="ja-JP" altLang="en-US" sz="1898" kern="0">
              <a:solidFill>
                <a:prstClr val="white"/>
              </a:solidFill>
              <a:latin typeface="Roboto"/>
            </a:endParaRPr>
          </a:p>
        </p:txBody>
      </p:sp>
      <p:sp>
        <p:nvSpPr>
          <p:cNvPr id="82" name="フリーフォーム 37">
            <a:extLst>
              <a:ext uri="{FF2B5EF4-FFF2-40B4-BE49-F238E27FC236}">
                <a16:creationId xmlns:a16="http://schemas.microsoft.com/office/drawing/2014/main" id="{BB8418DB-AE30-462F-B0A4-D285B802A5CC}"/>
              </a:ext>
            </a:extLst>
          </p:cNvPr>
          <p:cNvSpPr/>
          <p:nvPr/>
        </p:nvSpPr>
        <p:spPr>
          <a:xfrm rot="2700000">
            <a:off x="2776790" y="1701768"/>
            <a:ext cx="2364023" cy="2124755"/>
          </a:xfrm>
          <a:custGeom>
            <a:avLst/>
            <a:gdLst>
              <a:gd name="connsiteX0" fmla="*/ 1555422 w 5190503"/>
              <a:gd name="connsiteY0" fmla="*/ 742950 h 4665160"/>
              <a:gd name="connsiteX1" fmla="*/ 2298372 w 5190503"/>
              <a:gd name="connsiteY1" fmla="*/ 0 h 4665160"/>
              <a:gd name="connsiteX2" fmla="*/ 5190503 w 5190503"/>
              <a:gd name="connsiteY2" fmla="*/ 0 h 4665160"/>
              <a:gd name="connsiteX3" fmla="*/ 4465431 w 5190503"/>
              <a:gd name="connsiteY3" fmla="*/ 725072 h 4665160"/>
              <a:gd name="connsiteX4" fmla="*/ 4465432 w 5190503"/>
              <a:gd name="connsiteY4" fmla="*/ 725073 h 4665160"/>
              <a:gd name="connsiteX5" fmla="*/ 525345 w 5190503"/>
              <a:gd name="connsiteY5" fmla="*/ 4665160 h 4665160"/>
              <a:gd name="connsiteX6" fmla="*/ 0 w 5190503"/>
              <a:gd name="connsiteY6" fmla="*/ 4139815 h 4665160"/>
              <a:gd name="connsiteX7" fmla="*/ 3396865 w 5190503"/>
              <a:gd name="connsiteY7" fmla="*/ 742950 h 46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03" h="4665160">
                <a:moveTo>
                  <a:pt x="1555422" y="742950"/>
                </a:moveTo>
                <a:lnTo>
                  <a:pt x="2298372" y="0"/>
                </a:lnTo>
                <a:lnTo>
                  <a:pt x="5190503" y="0"/>
                </a:lnTo>
                <a:lnTo>
                  <a:pt x="4465431" y="725072"/>
                </a:lnTo>
                <a:lnTo>
                  <a:pt x="4465432" y="725073"/>
                </a:lnTo>
                <a:lnTo>
                  <a:pt x="525345" y="4665160"/>
                </a:lnTo>
                <a:lnTo>
                  <a:pt x="0" y="4139815"/>
                </a:lnTo>
                <a:lnTo>
                  <a:pt x="3396865" y="742950"/>
                </a:lnTo>
                <a:close/>
              </a:path>
            </a:pathLst>
          </a:custGeom>
          <a:solidFill>
            <a:srgbClr val="F4050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63960">
              <a:defRPr/>
            </a:pPr>
            <a:endParaRPr kumimoji="1" lang="ja-JP" altLang="en-US" sz="1898" kern="0" dirty="0">
              <a:solidFill>
                <a:prstClr val="white"/>
              </a:solidFill>
              <a:latin typeface="Roboto"/>
            </a:endParaRPr>
          </a:p>
        </p:txBody>
      </p:sp>
      <p:sp>
        <p:nvSpPr>
          <p:cNvPr id="84" name="フリーフォーム 24">
            <a:extLst>
              <a:ext uri="{FF2B5EF4-FFF2-40B4-BE49-F238E27FC236}">
                <a16:creationId xmlns:a16="http://schemas.microsoft.com/office/drawing/2014/main" id="{7A406647-8B88-4F7E-94DB-058E5864CC55}"/>
              </a:ext>
            </a:extLst>
          </p:cNvPr>
          <p:cNvSpPr/>
          <p:nvPr/>
        </p:nvSpPr>
        <p:spPr>
          <a:xfrm rot="2700000">
            <a:off x="6545749" y="1715657"/>
            <a:ext cx="2364023" cy="2124755"/>
          </a:xfrm>
          <a:custGeom>
            <a:avLst/>
            <a:gdLst>
              <a:gd name="connsiteX0" fmla="*/ 1555422 w 5190503"/>
              <a:gd name="connsiteY0" fmla="*/ 742950 h 4665160"/>
              <a:gd name="connsiteX1" fmla="*/ 2298372 w 5190503"/>
              <a:gd name="connsiteY1" fmla="*/ 0 h 4665160"/>
              <a:gd name="connsiteX2" fmla="*/ 5190503 w 5190503"/>
              <a:gd name="connsiteY2" fmla="*/ 0 h 4665160"/>
              <a:gd name="connsiteX3" fmla="*/ 4465431 w 5190503"/>
              <a:gd name="connsiteY3" fmla="*/ 725072 h 4665160"/>
              <a:gd name="connsiteX4" fmla="*/ 4465432 w 5190503"/>
              <a:gd name="connsiteY4" fmla="*/ 725073 h 4665160"/>
              <a:gd name="connsiteX5" fmla="*/ 525345 w 5190503"/>
              <a:gd name="connsiteY5" fmla="*/ 4665160 h 4665160"/>
              <a:gd name="connsiteX6" fmla="*/ 0 w 5190503"/>
              <a:gd name="connsiteY6" fmla="*/ 4139815 h 4665160"/>
              <a:gd name="connsiteX7" fmla="*/ 3396865 w 5190503"/>
              <a:gd name="connsiteY7" fmla="*/ 742950 h 46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03" h="4665160">
                <a:moveTo>
                  <a:pt x="1555422" y="742950"/>
                </a:moveTo>
                <a:lnTo>
                  <a:pt x="2298372" y="0"/>
                </a:lnTo>
                <a:lnTo>
                  <a:pt x="5190503" y="0"/>
                </a:lnTo>
                <a:lnTo>
                  <a:pt x="4465431" y="725072"/>
                </a:lnTo>
                <a:lnTo>
                  <a:pt x="4465432" y="725073"/>
                </a:lnTo>
                <a:lnTo>
                  <a:pt x="525345" y="4665160"/>
                </a:lnTo>
                <a:lnTo>
                  <a:pt x="0" y="4139815"/>
                </a:lnTo>
                <a:lnTo>
                  <a:pt x="3396865" y="742950"/>
                </a:lnTo>
                <a:close/>
              </a:path>
            </a:pathLst>
          </a:custGeom>
          <a:solidFill>
            <a:srgbClr val="F33B4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63960">
              <a:defRPr/>
            </a:pPr>
            <a:endParaRPr kumimoji="1" lang="ja-JP" altLang="en-US" sz="1898" kern="0" dirty="0">
              <a:solidFill>
                <a:prstClr val="white"/>
              </a:solidFill>
              <a:latin typeface="Roboto"/>
            </a:endParaRPr>
          </a:p>
        </p:txBody>
      </p:sp>
      <p:sp>
        <p:nvSpPr>
          <p:cNvPr id="89" name="フリーフォーム 32">
            <a:extLst>
              <a:ext uri="{FF2B5EF4-FFF2-40B4-BE49-F238E27FC236}">
                <a16:creationId xmlns:a16="http://schemas.microsoft.com/office/drawing/2014/main" id="{95826232-BF5F-44BF-A4FF-F729D513C50C}"/>
              </a:ext>
            </a:extLst>
          </p:cNvPr>
          <p:cNvSpPr/>
          <p:nvPr/>
        </p:nvSpPr>
        <p:spPr>
          <a:xfrm rot="2700000">
            <a:off x="6349724" y="1460332"/>
            <a:ext cx="1457590" cy="1310063"/>
          </a:xfrm>
          <a:custGeom>
            <a:avLst/>
            <a:gdLst>
              <a:gd name="connsiteX0" fmla="*/ 1555422 w 5190503"/>
              <a:gd name="connsiteY0" fmla="*/ 742950 h 4665160"/>
              <a:gd name="connsiteX1" fmla="*/ 2298372 w 5190503"/>
              <a:gd name="connsiteY1" fmla="*/ 0 h 4665160"/>
              <a:gd name="connsiteX2" fmla="*/ 5190503 w 5190503"/>
              <a:gd name="connsiteY2" fmla="*/ 0 h 4665160"/>
              <a:gd name="connsiteX3" fmla="*/ 4465431 w 5190503"/>
              <a:gd name="connsiteY3" fmla="*/ 725072 h 4665160"/>
              <a:gd name="connsiteX4" fmla="*/ 4465432 w 5190503"/>
              <a:gd name="connsiteY4" fmla="*/ 725073 h 4665160"/>
              <a:gd name="connsiteX5" fmla="*/ 525345 w 5190503"/>
              <a:gd name="connsiteY5" fmla="*/ 4665160 h 4665160"/>
              <a:gd name="connsiteX6" fmla="*/ 0 w 5190503"/>
              <a:gd name="connsiteY6" fmla="*/ 4139815 h 4665160"/>
              <a:gd name="connsiteX7" fmla="*/ 3396865 w 5190503"/>
              <a:gd name="connsiteY7" fmla="*/ 742950 h 46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503" h="4665160">
                <a:moveTo>
                  <a:pt x="1555422" y="742950"/>
                </a:moveTo>
                <a:lnTo>
                  <a:pt x="2298372" y="0"/>
                </a:lnTo>
                <a:lnTo>
                  <a:pt x="5190503" y="0"/>
                </a:lnTo>
                <a:lnTo>
                  <a:pt x="4465431" y="725072"/>
                </a:lnTo>
                <a:lnTo>
                  <a:pt x="4465432" y="725073"/>
                </a:lnTo>
                <a:lnTo>
                  <a:pt x="525345" y="4665160"/>
                </a:lnTo>
                <a:lnTo>
                  <a:pt x="0" y="4139815"/>
                </a:lnTo>
                <a:lnTo>
                  <a:pt x="3396865" y="74295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63960">
              <a:defRPr/>
            </a:pPr>
            <a:endParaRPr kumimoji="1" lang="ja-JP" altLang="en-US" sz="1898" kern="0">
              <a:solidFill>
                <a:prstClr val="white"/>
              </a:solidFill>
              <a:latin typeface="Roboto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989C5AD-4C91-48E0-A1B7-904F047891BD}"/>
              </a:ext>
            </a:extLst>
          </p:cNvPr>
          <p:cNvSpPr txBox="1"/>
          <p:nvPr/>
        </p:nvSpPr>
        <p:spPr>
          <a:xfrm>
            <a:off x="2578053" y="2536666"/>
            <a:ext cx="2089048" cy="28687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en-US" sz="1264" dirty="0">
                <a:solidFill>
                  <a:schemeClr val="lt1"/>
                </a:solidFill>
                <a:latin typeface="TCCC-UnityTextPC" panose="020B0505030303020204" pitchFamily="34" charset="0"/>
                <a:ea typeface="Arial"/>
                <a:cs typeface="Arial"/>
                <a:sym typeface="Arial"/>
              </a:rPr>
              <a:t> CONSUMER LOYALTY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5F953E8-61E2-4CAE-B9D9-4649F60EDDAF}"/>
              </a:ext>
            </a:extLst>
          </p:cNvPr>
          <p:cNvSpPr txBox="1"/>
          <p:nvPr/>
        </p:nvSpPr>
        <p:spPr>
          <a:xfrm>
            <a:off x="6342965" y="2554516"/>
            <a:ext cx="2108876" cy="28687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en-US" sz="1264" dirty="0">
                <a:solidFill>
                  <a:schemeClr val="lt1"/>
                </a:solidFill>
                <a:latin typeface="TCCC-UnityTextPC" panose="020B0505030303020204" pitchFamily="34" charset="0"/>
                <a:ea typeface="Arial"/>
                <a:cs typeface="Arial"/>
                <a:sym typeface="Arial"/>
              </a:rPr>
              <a:t> COMPETITIVE TOOL</a:t>
            </a:r>
          </a:p>
        </p:txBody>
      </p:sp>
      <p:sp>
        <p:nvSpPr>
          <p:cNvPr id="93" name="Google Shape;4139;p6">
            <a:extLst>
              <a:ext uri="{FF2B5EF4-FFF2-40B4-BE49-F238E27FC236}">
                <a16:creationId xmlns:a16="http://schemas.microsoft.com/office/drawing/2014/main" id="{D84206D3-66EF-4CEC-9191-7516ECB2A63B}"/>
              </a:ext>
            </a:extLst>
          </p:cNvPr>
          <p:cNvSpPr txBox="1"/>
          <p:nvPr/>
        </p:nvSpPr>
        <p:spPr>
          <a:xfrm>
            <a:off x="6362793" y="2962583"/>
            <a:ext cx="2941295" cy="186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00" rIns="0" bIns="0" anchor="t" anchorCtr="0">
            <a:spAutoFit/>
          </a:bodyPr>
          <a:lstStyle/>
          <a:p>
            <a:pPr marL="32353" marR="5074" indent="-20299" algn="ctr">
              <a:buClr>
                <a:srgbClr val="000000"/>
              </a:buClr>
              <a:buSzPts val="1599"/>
            </a:pPr>
            <a:r>
              <a:rPr lang="en-US" sz="1124" dirty="0">
                <a:solidFill>
                  <a:schemeClr val="bg1"/>
                </a:solidFill>
                <a:latin typeface="TCCC-UnityTextPC" panose="020B0505030303020204" pitchFamily="34" charset="0"/>
                <a:ea typeface="Tahoma"/>
                <a:cs typeface="Tahoma"/>
                <a:sym typeface="Tahoma"/>
              </a:rPr>
              <a:t>RETURNABLES ARE A DIFFERENTIATOR</a:t>
            </a:r>
          </a:p>
        </p:txBody>
      </p:sp>
      <p:sp>
        <p:nvSpPr>
          <p:cNvPr id="95" name="Google Shape;4158;p6">
            <a:extLst>
              <a:ext uri="{FF2B5EF4-FFF2-40B4-BE49-F238E27FC236}">
                <a16:creationId xmlns:a16="http://schemas.microsoft.com/office/drawing/2014/main" id="{5C271FA5-13F0-4D59-B6B2-DC8EE6DE5399}"/>
              </a:ext>
            </a:extLst>
          </p:cNvPr>
          <p:cNvSpPr txBox="1"/>
          <p:nvPr/>
        </p:nvSpPr>
        <p:spPr>
          <a:xfrm>
            <a:off x="2578053" y="2962583"/>
            <a:ext cx="2972023" cy="359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00" rIns="0" bIns="0" anchor="t" anchorCtr="0">
            <a:spAutoFit/>
          </a:bodyPr>
          <a:lstStyle/>
          <a:p>
            <a:pPr marL="12688" marR="5074" indent="97062" algn="ctr">
              <a:buClr>
                <a:srgbClr val="000000"/>
              </a:buClr>
              <a:buSzPts val="1599"/>
            </a:pPr>
            <a:r>
              <a:rPr lang="en-US" sz="1124" dirty="0">
                <a:solidFill>
                  <a:schemeClr val="bg1"/>
                </a:solidFill>
                <a:latin typeface="TCCC-UnityTextPC" panose="020B0505030303020204" pitchFamily="34" charset="0"/>
                <a:ea typeface="Tahoma"/>
                <a:cs typeface="Tahoma"/>
                <a:sym typeface="Tahoma"/>
              </a:rPr>
              <a:t>RETURNABLES DRIVE  BUSINESS GROWTH</a:t>
            </a:r>
          </a:p>
        </p:txBody>
      </p:sp>
      <p:sp>
        <p:nvSpPr>
          <p:cNvPr id="96" name="Google Shape;4155;p6">
            <a:extLst>
              <a:ext uri="{FF2B5EF4-FFF2-40B4-BE49-F238E27FC236}">
                <a16:creationId xmlns:a16="http://schemas.microsoft.com/office/drawing/2014/main" id="{A42707DE-7316-4BEB-BF40-20378FC2FB6F}"/>
              </a:ext>
            </a:extLst>
          </p:cNvPr>
          <p:cNvSpPr txBox="1"/>
          <p:nvPr/>
        </p:nvSpPr>
        <p:spPr>
          <a:xfrm>
            <a:off x="6368528" y="3711565"/>
            <a:ext cx="2999221" cy="208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00" rIns="0" bIns="0" anchor="t" anchorCtr="0">
            <a:spAutoFit/>
          </a:bodyPr>
          <a:lstStyle/>
          <a:p>
            <a:pPr marR="5074">
              <a:buClr>
                <a:srgbClr val="000000"/>
              </a:buClr>
              <a:buSzPts val="1599"/>
            </a:pPr>
            <a:r>
              <a:rPr lang="en-US" sz="1265" spc="-32" dirty="0">
                <a:solidFill>
                  <a:srgbClr val="34454F"/>
                </a:solidFill>
                <a:latin typeface="TCCC-UnityTextPC"/>
                <a:sym typeface="Tahoma"/>
              </a:rPr>
              <a:t>High entry barriers to replicate model</a:t>
            </a:r>
          </a:p>
        </p:txBody>
      </p:sp>
      <p:sp>
        <p:nvSpPr>
          <p:cNvPr id="97" name="Google Shape;4156;p6">
            <a:extLst>
              <a:ext uri="{FF2B5EF4-FFF2-40B4-BE49-F238E27FC236}">
                <a16:creationId xmlns:a16="http://schemas.microsoft.com/office/drawing/2014/main" id="{29E5A5F5-EDFA-4617-85FE-25AB2457E190}"/>
              </a:ext>
            </a:extLst>
          </p:cNvPr>
          <p:cNvSpPr txBox="1"/>
          <p:nvPr/>
        </p:nvSpPr>
        <p:spPr>
          <a:xfrm>
            <a:off x="6368527" y="4477832"/>
            <a:ext cx="3014169" cy="208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00" rIns="0" bIns="0" anchor="t" anchorCtr="0">
            <a:spAutoFit/>
          </a:bodyPr>
          <a:lstStyle/>
          <a:p>
            <a:pPr marR="5074">
              <a:buClr>
                <a:srgbClr val="000000"/>
              </a:buClr>
              <a:buSzPts val="1599"/>
            </a:pPr>
            <a:r>
              <a:rPr lang="en-US" sz="1265" spc="-32" dirty="0">
                <a:solidFill>
                  <a:srgbClr val="34454F"/>
                </a:solidFill>
                <a:latin typeface="TCCC-UnityTextPC"/>
                <a:sym typeface="Tahoma"/>
              </a:rPr>
              <a:t>Enables OBPPC Strategy – One Way</a:t>
            </a:r>
            <a:endParaRPr sz="1265" spc="-32" dirty="0">
              <a:solidFill>
                <a:srgbClr val="34454F"/>
              </a:solidFill>
              <a:latin typeface="TCCC-UnityTextPC"/>
              <a:sym typeface="Tahoma"/>
            </a:endParaRPr>
          </a:p>
        </p:txBody>
      </p:sp>
      <p:sp>
        <p:nvSpPr>
          <p:cNvPr id="98" name="Google Shape;4157;p6">
            <a:extLst>
              <a:ext uri="{FF2B5EF4-FFF2-40B4-BE49-F238E27FC236}">
                <a16:creationId xmlns:a16="http://schemas.microsoft.com/office/drawing/2014/main" id="{211744C2-83E3-49DB-AF69-0F5FBBF05D46}"/>
              </a:ext>
            </a:extLst>
          </p:cNvPr>
          <p:cNvSpPr txBox="1"/>
          <p:nvPr/>
        </p:nvSpPr>
        <p:spPr>
          <a:xfrm>
            <a:off x="6368528" y="5244099"/>
            <a:ext cx="3014168" cy="40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00" rIns="0" bIns="0" anchor="t" anchorCtr="0">
            <a:spAutoFit/>
          </a:bodyPr>
          <a:lstStyle/>
          <a:p>
            <a:pPr marR="5074">
              <a:buClr>
                <a:srgbClr val="000000"/>
              </a:buClr>
              <a:buSzPts val="1599"/>
            </a:pPr>
            <a:r>
              <a:rPr lang="en-US" sz="1265" spc="-32" dirty="0">
                <a:solidFill>
                  <a:srgbClr val="34454F"/>
                </a:solidFill>
                <a:latin typeface="TCCC-UnityTextPC"/>
                <a:sym typeface="Tahoma"/>
              </a:rPr>
              <a:t>Hedge against raw materials price fluctuations</a:t>
            </a:r>
            <a:endParaRPr sz="1265" spc="-32" dirty="0">
              <a:solidFill>
                <a:srgbClr val="34454F"/>
              </a:solidFill>
              <a:latin typeface="TCCC-UnityTextPC"/>
              <a:sym typeface="Tahoma"/>
            </a:endParaRPr>
          </a:p>
        </p:txBody>
      </p:sp>
      <p:pic>
        <p:nvPicPr>
          <p:cNvPr id="99" name="Google Shape;4149;p6">
            <a:extLst>
              <a:ext uri="{FF2B5EF4-FFF2-40B4-BE49-F238E27FC236}">
                <a16:creationId xmlns:a16="http://schemas.microsoft.com/office/drawing/2014/main" id="{FB23553D-C25F-4DDD-92B7-B9DE1364D811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2534828" y="3718548"/>
            <a:ext cx="545548" cy="36675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4150;p6">
            <a:extLst>
              <a:ext uri="{FF2B5EF4-FFF2-40B4-BE49-F238E27FC236}">
                <a16:creationId xmlns:a16="http://schemas.microsoft.com/office/drawing/2014/main" id="{10ED1F74-9B52-4DE7-9B2D-FED983EA0AB2}"/>
              </a:ext>
            </a:extLst>
          </p:cNvPr>
          <p:cNvSpPr txBox="1"/>
          <p:nvPr/>
        </p:nvSpPr>
        <p:spPr>
          <a:xfrm>
            <a:off x="3240807" y="3711565"/>
            <a:ext cx="2159165" cy="40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00" rIns="0" bIns="0" anchor="t" anchorCtr="0">
            <a:spAutoFit/>
          </a:bodyPr>
          <a:lstStyle>
            <a:defPPr>
              <a:defRPr lang="en-US"/>
            </a:defPPr>
            <a:lvl1pPr marR="722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  <a:defRPr spc="-45">
                <a:solidFill>
                  <a:srgbClr val="34454F"/>
                </a:solidFill>
                <a:latin typeface="TCCC-UnityTextPC"/>
              </a:defRPr>
            </a:lvl1pPr>
          </a:lstStyle>
          <a:p>
            <a:r>
              <a:rPr lang="en-US" sz="1265" dirty="0">
                <a:sym typeface="Tahoma"/>
              </a:rPr>
              <a:t>Accessible across  income levels</a:t>
            </a:r>
            <a:endParaRPr sz="1265" dirty="0">
              <a:sym typeface="Tahoma"/>
            </a:endParaRPr>
          </a:p>
        </p:txBody>
      </p:sp>
      <p:sp>
        <p:nvSpPr>
          <p:cNvPr id="101" name="Google Shape;4151;p6">
            <a:extLst>
              <a:ext uri="{FF2B5EF4-FFF2-40B4-BE49-F238E27FC236}">
                <a16:creationId xmlns:a16="http://schemas.microsoft.com/office/drawing/2014/main" id="{D7BE7DD1-910C-4F85-8FA0-DC76CA449C80}"/>
              </a:ext>
            </a:extLst>
          </p:cNvPr>
          <p:cNvSpPr txBox="1"/>
          <p:nvPr/>
        </p:nvSpPr>
        <p:spPr>
          <a:xfrm>
            <a:off x="3240807" y="4477832"/>
            <a:ext cx="1452512" cy="40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00" rIns="0" bIns="0" anchor="t" anchorCtr="0">
            <a:spAutoFit/>
          </a:bodyPr>
          <a:lstStyle>
            <a:defPPr>
              <a:defRPr lang="en-US"/>
            </a:defPPr>
            <a:lvl1pPr marR="722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  <a:defRPr spc="-45">
                <a:solidFill>
                  <a:srgbClr val="34454F"/>
                </a:solidFill>
                <a:latin typeface="TCCC-UnityTextPC"/>
              </a:defRPr>
            </a:lvl1pPr>
          </a:lstStyle>
          <a:p>
            <a:r>
              <a:rPr lang="en-US" sz="1265" dirty="0">
                <a:sym typeface="Tahoma"/>
              </a:rPr>
              <a:t>Recruitment - Builds consumer  loyalty</a:t>
            </a:r>
            <a:endParaRPr sz="1265" dirty="0">
              <a:sym typeface="Tahoma"/>
            </a:endParaRPr>
          </a:p>
        </p:txBody>
      </p:sp>
      <p:sp>
        <p:nvSpPr>
          <p:cNvPr id="102" name="Google Shape;4152;p6">
            <a:extLst>
              <a:ext uri="{FF2B5EF4-FFF2-40B4-BE49-F238E27FC236}">
                <a16:creationId xmlns:a16="http://schemas.microsoft.com/office/drawing/2014/main" id="{A6C695CD-9697-4EE3-99A8-6788CB07329B}"/>
              </a:ext>
            </a:extLst>
          </p:cNvPr>
          <p:cNvSpPr txBox="1"/>
          <p:nvPr/>
        </p:nvSpPr>
        <p:spPr>
          <a:xfrm>
            <a:off x="3240807" y="5244099"/>
            <a:ext cx="2204643" cy="40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00" rIns="0" bIns="0" anchor="t" anchorCtr="0">
            <a:spAutoFit/>
          </a:bodyPr>
          <a:lstStyle>
            <a:defPPr>
              <a:defRPr lang="en-US"/>
            </a:defPPr>
            <a:lvl1pPr marR="722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9"/>
              <a:buFont typeface="Arial"/>
              <a:buNone/>
              <a:defRPr spc="-45">
                <a:solidFill>
                  <a:srgbClr val="34454F"/>
                </a:solidFill>
                <a:latin typeface="TCCC-UnityTextPC"/>
              </a:defRPr>
            </a:lvl1pPr>
          </a:lstStyle>
          <a:p>
            <a:r>
              <a:rPr lang="en-US" sz="1265" dirty="0">
                <a:sym typeface="Tahoma"/>
              </a:rPr>
              <a:t>Attracts environmental</a:t>
            </a:r>
            <a:endParaRPr sz="1265" dirty="0">
              <a:sym typeface="Tahoma"/>
            </a:endParaRPr>
          </a:p>
          <a:p>
            <a:r>
              <a:rPr lang="en-US" sz="1265" dirty="0">
                <a:sym typeface="Tahoma"/>
              </a:rPr>
              <a:t>conscious consumers</a:t>
            </a:r>
            <a:endParaRPr sz="1265" dirty="0">
              <a:sym typeface="Tahoma"/>
            </a:endParaRPr>
          </a:p>
        </p:txBody>
      </p:sp>
      <p:pic>
        <p:nvPicPr>
          <p:cNvPr id="103" name="Google Shape;4153;p6">
            <a:extLst>
              <a:ext uri="{FF2B5EF4-FFF2-40B4-BE49-F238E27FC236}">
                <a16:creationId xmlns:a16="http://schemas.microsoft.com/office/drawing/2014/main" id="{C164488A-3623-4DF1-A870-2F497C13A47C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2578716" y="5212276"/>
            <a:ext cx="457772" cy="466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4154;p6">
            <a:extLst>
              <a:ext uri="{FF2B5EF4-FFF2-40B4-BE49-F238E27FC236}">
                <a16:creationId xmlns:a16="http://schemas.microsoft.com/office/drawing/2014/main" id="{6147C835-50AC-4A8C-8E9E-5AE95FB5081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72989" y="4587368"/>
            <a:ext cx="269227" cy="236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26096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7">
            <a:extLst>
              <a:ext uri="{FF2B5EF4-FFF2-40B4-BE49-F238E27FC236}">
                <a16:creationId xmlns:a16="http://schemas.microsoft.com/office/drawing/2014/main" id="{6549A35C-F7CF-46FB-B1FC-791F5BBA9662}"/>
              </a:ext>
            </a:extLst>
          </p:cNvPr>
          <p:cNvSpPr/>
          <p:nvPr/>
        </p:nvSpPr>
        <p:spPr>
          <a:xfrm>
            <a:off x="243972" y="601136"/>
            <a:ext cx="11990009" cy="5806167"/>
          </a:xfrm>
          <a:prstGeom prst="roundRect">
            <a:avLst>
              <a:gd name="adj" fmla="val 3808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bject 8">
            <a:extLst>
              <a:ext uri="{FF2B5EF4-FFF2-40B4-BE49-F238E27FC236}">
                <a16:creationId xmlns:a16="http://schemas.microsoft.com/office/drawing/2014/main" id="{10356CE2-80FA-4613-8E3E-B7A29E8A06E6}"/>
              </a:ext>
            </a:extLst>
          </p:cNvPr>
          <p:cNvSpPr txBox="1">
            <a:spLocks/>
          </p:cNvSpPr>
          <p:nvPr/>
        </p:nvSpPr>
        <p:spPr>
          <a:xfrm>
            <a:off x="243972" y="246003"/>
            <a:ext cx="9503064" cy="355133"/>
          </a:xfrm>
          <a:prstGeom prst="rect">
            <a:avLst/>
          </a:prstGeom>
        </p:spPr>
        <p:txBody>
          <a:bodyPr vert="horz" wrap="square" lIns="0" tIns="8925" rIns="0" bIns="0" rtlCol="0" anchor="ctr">
            <a:spAutoFit/>
          </a:bodyPr>
          <a:lstStyle>
            <a:lvl1pPr>
              <a:defRPr sz="3400" b="0" i="0">
                <a:solidFill>
                  <a:srgbClr val="B11116"/>
                </a:solidFill>
                <a:latin typeface="TCCC-UnityHeadline"/>
                <a:ea typeface="+mj-ea"/>
                <a:cs typeface="TCCC-UnityHeadline"/>
              </a:defRPr>
            </a:lvl1pPr>
          </a:lstStyle>
          <a:p>
            <a:pPr marL="8926" defTabSz="642640">
              <a:spcBef>
                <a:spcPts val="70"/>
              </a:spcBef>
              <a:defRPr/>
            </a:pPr>
            <a:r>
              <a:rPr lang="en-US" sz="2249" b="1" dirty="0">
                <a:solidFill>
                  <a:srgbClr val="DD0E1E"/>
                </a:solidFill>
                <a:ea typeface="+mn-ea"/>
              </a:rPr>
              <a:t>What Are The Benefits And Barriers to Address in Returnables?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F4A8E18-B9AB-46FB-AF68-8325FB5BC15C}"/>
              </a:ext>
            </a:extLst>
          </p:cNvPr>
          <p:cNvSpPr txBox="1"/>
          <p:nvPr/>
        </p:nvSpPr>
        <p:spPr>
          <a:xfrm>
            <a:off x="1426360" y="1921549"/>
            <a:ext cx="1420096" cy="28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5" b="1" dirty="0">
                <a:solidFill>
                  <a:srgbClr val="34454F"/>
                </a:solidFill>
                <a:latin typeface="TCCC-UnityTextPC"/>
              </a:rPr>
              <a:t>Benefits:</a:t>
            </a:r>
            <a:endParaRPr lang="en-IN" sz="1265" b="1" dirty="0">
              <a:solidFill>
                <a:srgbClr val="34454F"/>
              </a:solidFill>
              <a:latin typeface="TCCC-UnityTextPC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F479EC3-5774-46A8-9756-F6C4F0B7B0E7}"/>
              </a:ext>
            </a:extLst>
          </p:cNvPr>
          <p:cNvSpPr txBox="1"/>
          <p:nvPr/>
        </p:nvSpPr>
        <p:spPr>
          <a:xfrm>
            <a:off x="6928393" y="1963974"/>
            <a:ext cx="2696418" cy="28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5" b="1" dirty="0">
                <a:solidFill>
                  <a:srgbClr val="34454F"/>
                </a:solidFill>
                <a:latin typeface="TCCC-UnityTextPC"/>
              </a:rPr>
              <a:t>Barriers to Address:</a:t>
            </a: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082ACAE7-D7C1-49C4-A2CC-3194E5783D85}"/>
              </a:ext>
            </a:extLst>
          </p:cNvPr>
          <p:cNvSpPr/>
          <p:nvPr/>
        </p:nvSpPr>
        <p:spPr>
          <a:xfrm rot="16200000">
            <a:off x="614548" y="804834"/>
            <a:ext cx="811923" cy="811699"/>
          </a:xfrm>
          <a:custGeom>
            <a:avLst/>
            <a:gdLst>
              <a:gd name="connsiteX0" fmla="*/ 1306800 w 1307085"/>
              <a:gd name="connsiteY0" fmla="*/ 653160 h 1306724"/>
              <a:gd name="connsiteX1" fmla="*/ 849952 w 1307085"/>
              <a:gd name="connsiteY1" fmla="*/ 1276330 h 1306724"/>
              <a:gd name="connsiteX2" fmla="*/ 653257 w 1307085"/>
              <a:gd name="connsiteY2" fmla="*/ 1306521 h 1306724"/>
              <a:gd name="connsiteX3" fmla="*/ -286 w 1307085"/>
              <a:gd name="connsiteY3" fmla="*/ 653340 h 1306724"/>
              <a:gd name="connsiteX4" fmla="*/ 652895 w 1307085"/>
              <a:gd name="connsiteY4" fmla="*/ -202 h 1306724"/>
              <a:gd name="connsiteX5" fmla="*/ 1306438 w 1307085"/>
              <a:gd name="connsiteY5" fmla="*/ 652979 h 1306724"/>
              <a:gd name="connsiteX6" fmla="*/ 1306438 w 1307085"/>
              <a:gd name="connsiteY6" fmla="*/ 653160 h 130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7085" h="1306724">
                <a:moveTo>
                  <a:pt x="1306800" y="653160"/>
                </a:moveTo>
                <a:cubicBezTo>
                  <a:pt x="1306420" y="938187"/>
                  <a:pt x="1121656" y="1190221"/>
                  <a:pt x="849952" y="1276330"/>
                </a:cubicBezTo>
                <a:cubicBezTo>
                  <a:pt x="786334" y="1296469"/>
                  <a:pt x="719985" y="1306665"/>
                  <a:pt x="653257" y="1306521"/>
                </a:cubicBezTo>
                <a:cubicBezTo>
                  <a:pt x="292407" y="1306630"/>
                  <a:pt x="-176" y="1014190"/>
                  <a:pt x="-286" y="653340"/>
                </a:cubicBezTo>
                <a:cubicBezTo>
                  <a:pt x="-394" y="292491"/>
                  <a:pt x="292047" y="-93"/>
                  <a:pt x="652895" y="-202"/>
                </a:cubicBezTo>
                <a:cubicBezTo>
                  <a:pt x="1013745" y="-292"/>
                  <a:pt x="1306330" y="292130"/>
                  <a:pt x="1306438" y="652979"/>
                </a:cubicBezTo>
                <a:cubicBezTo>
                  <a:pt x="1306438" y="653033"/>
                  <a:pt x="1306438" y="653105"/>
                  <a:pt x="1306438" y="653160"/>
                </a:cubicBezTo>
                <a:close/>
              </a:path>
            </a:pathLst>
          </a:custGeom>
          <a:gradFill>
            <a:gsLst>
              <a:gs pos="0">
                <a:srgbClr val="323F4F"/>
              </a:gs>
              <a:gs pos="100000">
                <a:srgbClr val="7B8D97"/>
              </a:gs>
            </a:gsLst>
            <a:lin ang="0" scaled="0"/>
          </a:gradFill>
          <a:ln w="18059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265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7DA92D64-86B8-4414-B329-F94D33C703CC}"/>
              </a:ext>
            </a:extLst>
          </p:cNvPr>
          <p:cNvSpPr/>
          <p:nvPr/>
        </p:nvSpPr>
        <p:spPr>
          <a:xfrm rot="16200000">
            <a:off x="701917" y="892092"/>
            <a:ext cx="637184" cy="637186"/>
          </a:xfrm>
          <a:custGeom>
            <a:avLst/>
            <a:gdLst>
              <a:gd name="connsiteX0" fmla="*/ 512605 w 1025780"/>
              <a:gd name="connsiteY0" fmla="*/ -202 h 1025781"/>
              <a:gd name="connsiteX1" fmla="*/ -286 w 1025780"/>
              <a:gd name="connsiteY1" fmla="*/ 512689 h 1025781"/>
              <a:gd name="connsiteX2" fmla="*/ 512605 w 1025780"/>
              <a:gd name="connsiteY2" fmla="*/ 1025579 h 1025781"/>
              <a:gd name="connsiteX3" fmla="*/ 1025495 w 1025780"/>
              <a:gd name="connsiteY3" fmla="*/ 512689 h 1025781"/>
              <a:gd name="connsiteX4" fmla="*/ 512605 w 1025780"/>
              <a:gd name="connsiteY4" fmla="*/ -202 h 102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780" h="1025781">
                <a:moveTo>
                  <a:pt x="512605" y="-202"/>
                </a:moveTo>
                <a:cubicBezTo>
                  <a:pt x="229348" y="-202"/>
                  <a:pt x="-286" y="229433"/>
                  <a:pt x="-286" y="512689"/>
                </a:cubicBezTo>
                <a:cubicBezTo>
                  <a:pt x="-286" y="795945"/>
                  <a:pt x="229348" y="1025579"/>
                  <a:pt x="512605" y="1025579"/>
                </a:cubicBezTo>
                <a:cubicBezTo>
                  <a:pt x="795861" y="1025579"/>
                  <a:pt x="1025495" y="795945"/>
                  <a:pt x="1025495" y="512689"/>
                </a:cubicBezTo>
                <a:cubicBezTo>
                  <a:pt x="1025495" y="229433"/>
                  <a:pt x="795861" y="-202"/>
                  <a:pt x="512605" y="-202"/>
                </a:cubicBezTo>
                <a:close/>
              </a:path>
            </a:pathLst>
          </a:custGeom>
          <a:solidFill>
            <a:srgbClr val="ED1D24"/>
          </a:solidFill>
          <a:ln w="381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IN" sz="1265"/>
          </a:p>
        </p:txBody>
      </p:sp>
      <p:pic>
        <p:nvPicPr>
          <p:cNvPr id="111" name="object 11">
            <a:extLst>
              <a:ext uri="{FF2B5EF4-FFF2-40B4-BE49-F238E27FC236}">
                <a16:creationId xmlns:a16="http://schemas.microsoft.com/office/drawing/2014/main" id="{A184E01F-04DC-402A-B760-905787BAE928}"/>
              </a:ext>
            </a:extLst>
          </p:cNvPr>
          <p:cNvPicPr/>
          <p:nvPr/>
        </p:nvPicPr>
        <p:blipFill rotWithShape="1">
          <a:blip r:embed="rId3" cstate="print"/>
          <a:srcRect l="26198" t="29558" r="13589" b="12650"/>
          <a:stretch/>
        </p:blipFill>
        <p:spPr>
          <a:xfrm>
            <a:off x="795349" y="1023190"/>
            <a:ext cx="469286" cy="390364"/>
          </a:xfrm>
          <a:prstGeom prst="rect">
            <a:avLst/>
          </a:prstGeom>
          <a:gradFill flip="none" rotWithShape="1">
            <a:gsLst>
              <a:gs pos="100000">
                <a:srgbClr val="FEFEFE">
                  <a:alpha val="0"/>
                </a:srgbClr>
              </a:gs>
              <a:gs pos="0">
                <a:srgbClr val="C8CFD3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</p:pic>
      <p:sp>
        <p:nvSpPr>
          <p:cNvPr id="162" name="Google Shape;2155;p160">
            <a:extLst>
              <a:ext uri="{FF2B5EF4-FFF2-40B4-BE49-F238E27FC236}">
                <a16:creationId xmlns:a16="http://schemas.microsoft.com/office/drawing/2014/main" id="{173CF480-0340-48A3-8355-0FB48241340C}"/>
              </a:ext>
            </a:extLst>
          </p:cNvPr>
          <p:cNvSpPr/>
          <p:nvPr/>
        </p:nvSpPr>
        <p:spPr>
          <a:xfrm>
            <a:off x="1465678" y="2426188"/>
            <a:ext cx="1265125" cy="988000"/>
          </a:xfrm>
          <a:prstGeom prst="rect">
            <a:avLst/>
          </a:prstGeom>
          <a:solidFill>
            <a:srgbClr val="F4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333" b="1">
                <a:solidFill>
                  <a:srgbClr val="FFFFFF"/>
                </a:solidFill>
              </a:rPr>
              <a:t>For the Experience</a:t>
            </a:r>
            <a:endParaRPr sz="1333" b="1">
              <a:solidFill>
                <a:srgbClr val="FFFFFF"/>
              </a:solidFill>
            </a:endParaRPr>
          </a:p>
        </p:txBody>
      </p:sp>
      <p:sp>
        <p:nvSpPr>
          <p:cNvPr id="163" name="Google Shape;2156;p160">
            <a:extLst>
              <a:ext uri="{FF2B5EF4-FFF2-40B4-BE49-F238E27FC236}">
                <a16:creationId xmlns:a16="http://schemas.microsoft.com/office/drawing/2014/main" id="{9BEAB0C2-B9B0-4AF5-843C-7BA5A6DB8304}"/>
              </a:ext>
            </a:extLst>
          </p:cNvPr>
          <p:cNvSpPr/>
          <p:nvPr/>
        </p:nvSpPr>
        <p:spPr>
          <a:xfrm>
            <a:off x="2846456" y="2426157"/>
            <a:ext cx="2508688" cy="9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46300" indent="-182198">
              <a:lnSpc>
                <a:spcPct val="115000"/>
              </a:lnSpc>
              <a:buClr>
                <a:srgbClr val="000000"/>
              </a:buClr>
              <a:buSzPts val="1000"/>
              <a:buChar char="•"/>
            </a:pPr>
            <a:r>
              <a:rPr lang="en-US" sz="1333" dirty="0"/>
              <a:t>+38% tastes better</a:t>
            </a:r>
            <a:endParaRPr sz="1333" dirty="0"/>
          </a:p>
          <a:p>
            <a:pPr marL="146300" indent="-182198">
              <a:lnSpc>
                <a:spcPct val="115000"/>
              </a:lnSpc>
              <a:buClr>
                <a:srgbClr val="000000"/>
              </a:buClr>
              <a:buSzPts val="1000"/>
              <a:buChar char="•"/>
            </a:pPr>
            <a:r>
              <a:rPr lang="en-US" sz="1333" dirty="0"/>
              <a:t>+27% is colder</a:t>
            </a:r>
            <a:endParaRPr sz="1333" dirty="0"/>
          </a:p>
          <a:p>
            <a:pPr marL="146300" indent="-182198">
              <a:lnSpc>
                <a:spcPct val="115000"/>
              </a:lnSpc>
              <a:buClr>
                <a:srgbClr val="000000"/>
              </a:buClr>
              <a:buSzPts val="1000"/>
              <a:buChar char="•"/>
            </a:pPr>
            <a:r>
              <a:rPr lang="en-US" sz="1333" dirty="0"/>
              <a:t>+32% feels better in hand</a:t>
            </a:r>
            <a:endParaRPr sz="1333" dirty="0"/>
          </a:p>
          <a:p>
            <a:pPr marL="146300" indent="-182198">
              <a:lnSpc>
                <a:spcPct val="115000"/>
              </a:lnSpc>
              <a:buClr>
                <a:srgbClr val="000000"/>
              </a:buClr>
              <a:buSzPts val="1000"/>
              <a:buChar char="•"/>
            </a:pPr>
            <a:r>
              <a:rPr lang="en-US" sz="1333" dirty="0"/>
              <a:t>+38% is high quality</a:t>
            </a:r>
            <a:endParaRPr sz="1333" dirty="0"/>
          </a:p>
        </p:txBody>
      </p:sp>
      <p:sp>
        <p:nvSpPr>
          <p:cNvPr id="164" name="Google Shape;2157;p160">
            <a:extLst>
              <a:ext uri="{FF2B5EF4-FFF2-40B4-BE49-F238E27FC236}">
                <a16:creationId xmlns:a16="http://schemas.microsoft.com/office/drawing/2014/main" id="{9B40D81A-DE98-4DF6-8FC1-46A4EDA06785}"/>
              </a:ext>
            </a:extLst>
          </p:cNvPr>
          <p:cNvSpPr/>
          <p:nvPr/>
        </p:nvSpPr>
        <p:spPr>
          <a:xfrm>
            <a:off x="1465678" y="3602388"/>
            <a:ext cx="1265125" cy="988000"/>
          </a:xfrm>
          <a:prstGeom prst="rect">
            <a:avLst/>
          </a:prstGeom>
          <a:solidFill>
            <a:srgbClr val="F4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333" b="1">
                <a:solidFill>
                  <a:srgbClr val="FFFFFF"/>
                </a:solidFill>
              </a:rPr>
              <a:t>For the Look</a:t>
            </a:r>
            <a:endParaRPr sz="1333" b="1">
              <a:solidFill>
                <a:srgbClr val="FFFFFF"/>
              </a:solidFill>
            </a:endParaRPr>
          </a:p>
        </p:txBody>
      </p:sp>
      <p:sp>
        <p:nvSpPr>
          <p:cNvPr id="165" name="Google Shape;2158;p160">
            <a:extLst>
              <a:ext uri="{FF2B5EF4-FFF2-40B4-BE49-F238E27FC236}">
                <a16:creationId xmlns:a16="http://schemas.microsoft.com/office/drawing/2014/main" id="{9293BA11-39BD-45F8-92B7-CC772DC2DCFF}"/>
              </a:ext>
            </a:extLst>
          </p:cNvPr>
          <p:cNvSpPr/>
          <p:nvPr/>
        </p:nvSpPr>
        <p:spPr>
          <a:xfrm>
            <a:off x="2846456" y="3602388"/>
            <a:ext cx="3773200" cy="9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46300" indent="-182198">
              <a:lnSpc>
                <a:spcPct val="115000"/>
              </a:lnSpc>
              <a:buClr>
                <a:srgbClr val="000000"/>
              </a:buClr>
              <a:buSzPts val="1000"/>
              <a:buChar char="•"/>
            </a:pPr>
            <a:r>
              <a:rPr lang="en-US" sz="1333">
                <a:solidFill>
                  <a:srgbClr val="000000"/>
                </a:solidFill>
              </a:rPr>
              <a:t>130 Index is “Unique”</a:t>
            </a:r>
            <a:endParaRPr sz="1333">
              <a:solidFill>
                <a:srgbClr val="000000"/>
              </a:solidFill>
            </a:endParaRPr>
          </a:p>
          <a:p>
            <a:pPr marL="146300" indent="-182198">
              <a:lnSpc>
                <a:spcPct val="115000"/>
              </a:lnSpc>
              <a:buClr>
                <a:srgbClr val="000000"/>
              </a:buClr>
              <a:buSzPts val="1000"/>
              <a:buChar char="•"/>
            </a:pPr>
            <a:r>
              <a:rPr lang="en-US" sz="1333">
                <a:solidFill>
                  <a:srgbClr val="000000"/>
                </a:solidFill>
              </a:rPr>
              <a:t>130 Index is “Attractive packaging”</a:t>
            </a:r>
            <a:endParaRPr sz="1333">
              <a:solidFill>
                <a:srgbClr val="000000"/>
              </a:solidFill>
            </a:endParaRPr>
          </a:p>
          <a:p>
            <a:pPr marL="146300" indent="-182198">
              <a:lnSpc>
                <a:spcPct val="115000"/>
              </a:lnSpc>
              <a:buClr>
                <a:srgbClr val="000000"/>
              </a:buClr>
              <a:buSzPts val="1000"/>
              <a:buChar char="•"/>
            </a:pPr>
            <a:r>
              <a:rPr lang="en-US" sz="1333">
                <a:solidFill>
                  <a:srgbClr val="000000"/>
                </a:solidFill>
              </a:rPr>
              <a:t>142 Index is “Make any drink look appealing”</a:t>
            </a:r>
            <a:endParaRPr sz="1333">
              <a:solidFill>
                <a:srgbClr val="000000"/>
              </a:solidFill>
            </a:endParaRPr>
          </a:p>
          <a:p>
            <a:pPr marL="146300" indent="-182198">
              <a:lnSpc>
                <a:spcPct val="115000"/>
              </a:lnSpc>
              <a:buClr>
                <a:srgbClr val="000000"/>
              </a:buClr>
              <a:buSzPts val="1000"/>
              <a:buChar char="•"/>
            </a:pPr>
            <a:r>
              <a:rPr lang="en-US" sz="1333">
                <a:solidFill>
                  <a:srgbClr val="000000"/>
                </a:solidFill>
              </a:rPr>
              <a:t>+55% is sexy</a:t>
            </a:r>
            <a:endParaRPr sz="1333">
              <a:solidFill>
                <a:srgbClr val="000000"/>
              </a:solidFill>
            </a:endParaRPr>
          </a:p>
        </p:txBody>
      </p:sp>
      <p:sp>
        <p:nvSpPr>
          <p:cNvPr id="166" name="Google Shape;2161;p160">
            <a:extLst>
              <a:ext uri="{FF2B5EF4-FFF2-40B4-BE49-F238E27FC236}">
                <a16:creationId xmlns:a16="http://schemas.microsoft.com/office/drawing/2014/main" id="{9E7B70B0-FBA0-4D7E-BF63-32A555C7409B}"/>
              </a:ext>
            </a:extLst>
          </p:cNvPr>
          <p:cNvSpPr txBox="1"/>
          <p:nvPr/>
        </p:nvSpPr>
        <p:spPr>
          <a:xfrm>
            <a:off x="1535054" y="5928092"/>
            <a:ext cx="3448425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1000" dirty="0" err="1">
                <a:solidFill>
                  <a:schemeClr val="dk1"/>
                </a:solidFill>
              </a:rPr>
              <a:t>Source:Global</a:t>
            </a:r>
            <a:r>
              <a:rPr lang="en-US" sz="1000" dirty="0">
                <a:solidFill>
                  <a:schemeClr val="dk1"/>
                </a:solidFill>
              </a:rPr>
              <a:t> Data, Coca-Cola Glass Packaging Consumer Report</a:t>
            </a:r>
            <a:endParaRPr sz="1000" dirty="0">
              <a:solidFill>
                <a:schemeClr val="dk1"/>
              </a:solidFill>
            </a:endParaRPr>
          </a:p>
        </p:txBody>
      </p:sp>
      <p:sp>
        <p:nvSpPr>
          <p:cNvPr id="167" name="Google Shape;2157;p160">
            <a:extLst>
              <a:ext uri="{FF2B5EF4-FFF2-40B4-BE49-F238E27FC236}">
                <a16:creationId xmlns:a16="http://schemas.microsoft.com/office/drawing/2014/main" id="{532799FC-289C-4F80-8C23-B1C6C959AD07}"/>
              </a:ext>
            </a:extLst>
          </p:cNvPr>
          <p:cNvSpPr/>
          <p:nvPr/>
        </p:nvSpPr>
        <p:spPr>
          <a:xfrm>
            <a:off x="1465678" y="4722459"/>
            <a:ext cx="1265125" cy="988000"/>
          </a:xfrm>
          <a:prstGeom prst="rect">
            <a:avLst/>
          </a:prstGeom>
          <a:solidFill>
            <a:srgbClr val="F4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333" b="1" dirty="0">
                <a:solidFill>
                  <a:srgbClr val="FFFFFF"/>
                </a:solidFill>
              </a:rPr>
              <a:t>For the Pocket and the World</a:t>
            </a:r>
            <a:endParaRPr sz="1333" b="1" dirty="0">
              <a:solidFill>
                <a:srgbClr val="FFFFFF"/>
              </a:solidFill>
            </a:endParaRPr>
          </a:p>
        </p:txBody>
      </p:sp>
      <p:sp>
        <p:nvSpPr>
          <p:cNvPr id="168" name="Google Shape;2158;p160">
            <a:extLst>
              <a:ext uri="{FF2B5EF4-FFF2-40B4-BE49-F238E27FC236}">
                <a16:creationId xmlns:a16="http://schemas.microsoft.com/office/drawing/2014/main" id="{79D690EB-6EE4-4586-8702-F58B2F3C5836}"/>
              </a:ext>
            </a:extLst>
          </p:cNvPr>
          <p:cNvSpPr/>
          <p:nvPr/>
        </p:nvSpPr>
        <p:spPr>
          <a:xfrm>
            <a:off x="2870846" y="4852609"/>
            <a:ext cx="3773200" cy="9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46300" indent="-182198">
              <a:lnSpc>
                <a:spcPct val="115000"/>
              </a:lnSpc>
              <a:buClr>
                <a:srgbClr val="000000"/>
              </a:buClr>
              <a:buSzPts val="1000"/>
              <a:buChar char="•"/>
            </a:pPr>
            <a:r>
              <a:rPr lang="en-US" sz="1333" dirty="0">
                <a:solidFill>
                  <a:srgbClr val="000000"/>
                </a:solidFill>
              </a:rPr>
              <a:t>Offers Affordable options</a:t>
            </a:r>
          </a:p>
          <a:p>
            <a:pPr marL="146300" indent="-182198">
              <a:lnSpc>
                <a:spcPct val="115000"/>
              </a:lnSpc>
              <a:buClr>
                <a:srgbClr val="000000"/>
              </a:buClr>
              <a:buSzPts val="1000"/>
              <a:buChar char="•"/>
            </a:pPr>
            <a:r>
              <a:rPr lang="en-US" sz="1333" dirty="0">
                <a:solidFill>
                  <a:srgbClr val="000000"/>
                </a:solidFill>
              </a:rPr>
              <a:t>Better for the environment</a:t>
            </a:r>
          </a:p>
        </p:txBody>
      </p:sp>
      <p:sp>
        <p:nvSpPr>
          <p:cNvPr id="169" name="Google Shape;2156;p160">
            <a:extLst>
              <a:ext uri="{FF2B5EF4-FFF2-40B4-BE49-F238E27FC236}">
                <a16:creationId xmlns:a16="http://schemas.microsoft.com/office/drawing/2014/main" id="{639072D3-C73A-4431-B773-083CC0AC50A7}"/>
              </a:ext>
            </a:extLst>
          </p:cNvPr>
          <p:cNvSpPr/>
          <p:nvPr/>
        </p:nvSpPr>
        <p:spPr>
          <a:xfrm>
            <a:off x="8462256" y="3669352"/>
            <a:ext cx="2918368" cy="9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46300" indent="-182198">
              <a:lnSpc>
                <a:spcPct val="115000"/>
              </a:lnSpc>
              <a:buClr>
                <a:srgbClr val="000000"/>
              </a:buClr>
              <a:buSzPts val="1000"/>
              <a:buChar char="•"/>
            </a:pPr>
            <a:r>
              <a:rPr lang="en-US" sz="1333" dirty="0"/>
              <a:t>Breakable / Heavy</a:t>
            </a:r>
          </a:p>
          <a:p>
            <a:pPr marL="146300" indent="-182198">
              <a:lnSpc>
                <a:spcPct val="115000"/>
              </a:lnSpc>
              <a:buClr>
                <a:srgbClr val="000000"/>
              </a:buClr>
              <a:buSzPts val="1000"/>
              <a:buChar char="•"/>
            </a:pPr>
            <a:r>
              <a:rPr lang="en-US" sz="1333" dirty="0"/>
              <a:t>Dangerous to carry</a:t>
            </a:r>
          </a:p>
          <a:p>
            <a:pPr marL="146300" indent="-182198">
              <a:lnSpc>
                <a:spcPct val="115000"/>
              </a:lnSpc>
              <a:buClr>
                <a:srgbClr val="000000"/>
              </a:buClr>
              <a:buSzPts val="1000"/>
              <a:buChar char="•"/>
            </a:pPr>
            <a:r>
              <a:rPr lang="en-US" sz="1333" dirty="0"/>
              <a:t>Bottles with crowns with rust and not resealable</a:t>
            </a:r>
          </a:p>
        </p:txBody>
      </p:sp>
      <p:sp>
        <p:nvSpPr>
          <p:cNvPr id="170" name="Google Shape;2155;p160">
            <a:extLst>
              <a:ext uri="{FF2B5EF4-FFF2-40B4-BE49-F238E27FC236}">
                <a16:creationId xmlns:a16="http://schemas.microsoft.com/office/drawing/2014/main" id="{EBC2B63A-A51B-438D-89C8-F4DB003C3FA8}"/>
              </a:ext>
            </a:extLst>
          </p:cNvPr>
          <p:cNvSpPr/>
          <p:nvPr/>
        </p:nvSpPr>
        <p:spPr>
          <a:xfrm>
            <a:off x="7011477" y="2442514"/>
            <a:ext cx="1265125" cy="988000"/>
          </a:xfrm>
          <a:prstGeom prst="rect">
            <a:avLst/>
          </a:prstGeom>
          <a:solidFill>
            <a:srgbClr val="F4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333" b="1" dirty="0">
                <a:solidFill>
                  <a:srgbClr val="FFFFFF"/>
                </a:solidFill>
              </a:rPr>
              <a:t>Buying and storage</a:t>
            </a:r>
            <a:endParaRPr sz="1333" b="1" dirty="0">
              <a:solidFill>
                <a:srgbClr val="FFFFFF"/>
              </a:solidFill>
            </a:endParaRPr>
          </a:p>
        </p:txBody>
      </p:sp>
      <p:sp>
        <p:nvSpPr>
          <p:cNvPr id="171" name="Google Shape;2157;p160">
            <a:extLst>
              <a:ext uri="{FF2B5EF4-FFF2-40B4-BE49-F238E27FC236}">
                <a16:creationId xmlns:a16="http://schemas.microsoft.com/office/drawing/2014/main" id="{9A0737FC-AB05-465D-A2E3-BE8EEDAE455B}"/>
              </a:ext>
            </a:extLst>
          </p:cNvPr>
          <p:cNvSpPr/>
          <p:nvPr/>
        </p:nvSpPr>
        <p:spPr>
          <a:xfrm>
            <a:off x="7011477" y="3653649"/>
            <a:ext cx="1265125" cy="988000"/>
          </a:xfrm>
          <a:prstGeom prst="rect">
            <a:avLst/>
          </a:prstGeom>
          <a:solidFill>
            <a:srgbClr val="F4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333" b="1" dirty="0">
                <a:solidFill>
                  <a:srgbClr val="FFFFFF"/>
                </a:solidFill>
              </a:rPr>
              <a:t>Bottle</a:t>
            </a:r>
            <a:endParaRPr sz="1333" b="1" dirty="0">
              <a:solidFill>
                <a:srgbClr val="FFFFFF"/>
              </a:solidFill>
            </a:endParaRPr>
          </a:p>
        </p:txBody>
      </p:sp>
      <p:sp>
        <p:nvSpPr>
          <p:cNvPr id="172" name="Google Shape;2156;p160">
            <a:extLst>
              <a:ext uri="{FF2B5EF4-FFF2-40B4-BE49-F238E27FC236}">
                <a16:creationId xmlns:a16="http://schemas.microsoft.com/office/drawing/2014/main" id="{98640810-3595-478A-9245-519F0B313A46}"/>
              </a:ext>
            </a:extLst>
          </p:cNvPr>
          <p:cNvSpPr/>
          <p:nvPr/>
        </p:nvSpPr>
        <p:spPr>
          <a:xfrm>
            <a:off x="8434288" y="2340112"/>
            <a:ext cx="2918368" cy="9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46300" indent="-182198">
              <a:lnSpc>
                <a:spcPct val="115000"/>
              </a:lnSpc>
              <a:buClr>
                <a:srgbClr val="000000"/>
              </a:buClr>
              <a:buSzPts val="1000"/>
              <a:buChar char="•"/>
            </a:pPr>
            <a:r>
              <a:rPr lang="en-US" sz="1333" dirty="0"/>
              <a:t>Requires planned purchase (42% forget bottle, 35% say storage is an issue)</a:t>
            </a:r>
          </a:p>
          <a:p>
            <a:pPr marL="146300" indent="-182198">
              <a:lnSpc>
                <a:spcPct val="115000"/>
              </a:lnSpc>
              <a:buClr>
                <a:srgbClr val="000000"/>
              </a:buClr>
              <a:buSzPts val="1000"/>
              <a:buChar char="•"/>
            </a:pPr>
            <a:r>
              <a:rPr lang="en-US" sz="1333" dirty="0"/>
              <a:t>Paying for the bottle</a:t>
            </a:r>
          </a:p>
          <a:p>
            <a:pPr marL="146300" indent="-182198">
              <a:lnSpc>
                <a:spcPct val="115000"/>
              </a:lnSpc>
              <a:buClr>
                <a:srgbClr val="000000"/>
              </a:buClr>
              <a:buSzPts val="1000"/>
              <a:buChar char="•"/>
            </a:pPr>
            <a:r>
              <a:rPr lang="en-US" sz="1333" dirty="0"/>
              <a:t>Doubts regarding cleaning process</a:t>
            </a:r>
          </a:p>
          <a:p>
            <a:pPr marL="146300" indent="-182198">
              <a:lnSpc>
                <a:spcPct val="115000"/>
              </a:lnSpc>
              <a:buClr>
                <a:srgbClr val="000000"/>
              </a:buClr>
              <a:buSzPts val="1000"/>
              <a:buChar char="•"/>
            </a:pPr>
            <a:r>
              <a:rPr lang="en-US" sz="1333" dirty="0"/>
              <a:t>Empty bottles may attract insects</a:t>
            </a:r>
          </a:p>
        </p:txBody>
      </p:sp>
      <p:sp>
        <p:nvSpPr>
          <p:cNvPr id="175" name="Rectangle: Top Corners Rounded 174">
            <a:extLst>
              <a:ext uri="{FF2B5EF4-FFF2-40B4-BE49-F238E27FC236}">
                <a16:creationId xmlns:a16="http://schemas.microsoft.com/office/drawing/2014/main" id="{0EC51455-0E8D-48FA-8CDD-9DAD198AE398}"/>
              </a:ext>
            </a:extLst>
          </p:cNvPr>
          <p:cNvSpPr/>
          <p:nvPr/>
        </p:nvSpPr>
        <p:spPr>
          <a:xfrm>
            <a:off x="1619214" y="977838"/>
            <a:ext cx="3638347" cy="477283"/>
          </a:xfrm>
          <a:prstGeom prst="round2SameRect">
            <a:avLst/>
          </a:prstGeom>
          <a:solidFill>
            <a:srgbClr val="F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dirty="0">
                <a:solidFill>
                  <a:schemeClr val="bg1"/>
                </a:solidFill>
                <a:latin typeface="TCCC-UnityTextPC"/>
              </a:rPr>
              <a:t>CONSUMER</a:t>
            </a:r>
          </a:p>
        </p:txBody>
      </p:sp>
    </p:spTree>
    <p:extLst>
      <p:ext uri="{BB962C8B-B14F-4D97-AF65-F5344CB8AC3E}">
        <p14:creationId xmlns:p14="http://schemas.microsoft.com/office/powerpoint/2010/main" val="135349965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9365E49-E9E8-4E7C-A593-CC526B7317B8}"/>
              </a:ext>
            </a:extLst>
          </p:cNvPr>
          <p:cNvSpPr/>
          <p:nvPr/>
        </p:nvSpPr>
        <p:spPr>
          <a:xfrm>
            <a:off x="1949986" y="1807800"/>
            <a:ext cx="7218662" cy="4588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9" name="Google Shape;2199;p162"/>
          <p:cNvSpPr/>
          <p:nvPr/>
        </p:nvSpPr>
        <p:spPr>
          <a:xfrm rot="740">
            <a:off x="7381567" y="5402467"/>
            <a:ext cx="1858000" cy="2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333" b="1"/>
              <a:t>Percentage of Consumers</a:t>
            </a:r>
            <a:endParaRPr sz="1333" b="1"/>
          </a:p>
          <a:p>
            <a:r>
              <a:rPr lang="en-US" sz="1333" b="1"/>
              <a:t>who prefer Plastic</a:t>
            </a:r>
            <a:endParaRPr sz="1333" b="1"/>
          </a:p>
        </p:txBody>
      </p:sp>
      <p:pic>
        <p:nvPicPr>
          <p:cNvPr id="2200" name="Google Shape;2200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5468" y="1817067"/>
            <a:ext cx="6572401" cy="4578799"/>
          </a:xfrm>
          <a:prstGeom prst="rect">
            <a:avLst/>
          </a:prstGeom>
          <a:noFill/>
          <a:ln>
            <a:noFill/>
          </a:ln>
        </p:spPr>
      </p:pic>
      <p:sp>
        <p:nvSpPr>
          <p:cNvPr id="2201" name="Google Shape;2201;p162"/>
          <p:cNvSpPr/>
          <p:nvPr/>
        </p:nvSpPr>
        <p:spPr>
          <a:xfrm>
            <a:off x="2545467" y="1817067"/>
            <a:ext cx="6572400" cy="45788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02" name="Google Shape;2202;p162"/>
          <p:cNvSpPr txBox="1">
            <a:spLocks noGrp="1"/>
          </p:cNvSpPr>
          <p:nvPr>
            <p:ph type="title"/>
          </p:nvPr>
        </p:nvSpPr>
        <p:spPr>
          <a:xfrm>
            <a:off x="52753" y="-91687"/>
            <a:ext cx="12010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sz="3200" b="1" kern="0" dirty="0">
                <a:solidFill>
                  <a:srgbClr val="E82101"/>
                </a:solidFill>
                <a:latin typeface="Calibri" panose="020F0502020204030204"/>
                <a:ea typeface="+mn-ea"/>
                <a:cs typeface="Arial" pitchFamily="34" charset="0"/>
              </a:rPr>
              <a:t>This holds true across markets as well as consumers in most markets clearly prefer the experience of glass over plastic (the second most preferred package)</a:t>
            </a:r>
            <a:endParaRPr sz="3200" b="1" kern="0" dirty="0">
              <a:solidFill>
                <a:srgbClr val="E82101"/>
              </a:solidFill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2203" name="Google Shape;2203;p162"/>
          <p:cNvSpPr/>
          <p:nvPr/>
        </p:nvSpPr>
        <p:spPr>
          <a:xfrm>
            <a:off x="1949986" y="1451467"/>
            <a:ext cx="7289608" cy="34706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100"/>
            </a:pPr>
            <a:r>
              <a:rPr lang="en-US" sz="1600" b="1">
                <a:solidFill>
                  <a:schemeClr val="lt1"/>
                </a:solidFill>
              </a:rPr>
              <a:t>Percentage of Consumers who prefer Glass vs Plastic by market</a:t>
            </a:r>
            <a:endParaRPr sz="1600" b="1" baseline="30000">
              <a:solidFill>
                <a:schemeClr val="lt1"/>
              </a:solidFill>
            </a:endParaRPr>
          </a:p>
        </p:txBody>
      </p:sp>
      <p:sp>
        <p:nvSpPr>
          <p:cNvPr id="2204" name="Google Shape;2204;p162"/>
          <p:cNvSpPr txBox="1"/>
          <p:nvPr/>
        </p:nvSpPr>
        <p:spPr>
          <a:xfrm>
            <a:off x="946900" y="6696339"/>
            <a:ext cx="59208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800">
                <a:solidFill>
                  <a:schemeClr val="dk1"/>
                </a:solidFill>
              </a:rPr>
              <a:t>Source:Global Data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205" name="Google Shape;2205;p162"/>
          <p:cNvSpPr txBox="1"/>
          <p:nvPr/>
        </p:nvSpPr>
        <p:spPr>
          <a:xfrm>
            <a:off x="946900" y="6563962"/>
            <a:ext cx="59208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800">
                <a:solidFill>
                  <a:schemeClr val="dk1"/>
                </a:solidFill>
              </a:rPr>
              <a:t>1. Survey Question: Which packaging do you favor across the following, Glass, Fountain, Plastic, Cans, Paper, Other</a:t>
            </a:r>
            <a:endParaRPr sz="800">
              <a:solidFill>
                <a:schemeClr val="dk1"/>
              </a:solidFill>
            </a:endParaRPr>
          </a:p>
        </p:txBody>
      </p:sp>
      <p:cxnSp>
        <p:nvCxnSpPr>
          <p:cNvPr id="2206" name="Google Shape;2206;p162"/>
          <p:cNvCxnSpPr/>
          <p:nvPr/>
        </p:nvCxnSpPr>
        <p:spPr>
          <a:xfrm rot="10800000" flipH="1">
            <a:off x="2977633" y="3843233"/>
            <a:ext cx="6160400" cy="221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07" name="Google Shape;2207;p162"/>
          <p:cNvSpPr/>
          <p:nvPr/>
        </p:nvSpPr>
        <p:spPr>
          <a:xfrm rot="-5399385">
            <a:off x="1120667" y="3646067"/>
            <a:ext cx="2237600" cy="2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333" b="1"/>
              <a:t>Percentage of Consumers</a:t>
            </a:r>
            <a:endParaRPr sz="1333" b="1"/>
          </a:p>
          <a:p>
            <a:pPr algn="ctr"/>
            <a:r>
              <a:rPr lang="en-US" sz="1333" b="1"/>
              <a:t>who prefer Glass</a:t>
            </a:r>
            <a:endParaRPr sz="1333" b="1"/>
          </a:p>
        </p:txBody>
      </p:sp>
      <p:sp>
        <p:nvSpPr>
          <p:cNvPr id="2208" name="Google Shape;2208;p162"/>
          <p:cNvSpPr/>
          <p:nvPr/>
        </p:nvSpPr>
        <p:spPr>
          <a:xfrm rot="-1242136">
            <a:off x="3838703" y="5074384"/>
            <a:ext cx="2238115" cy="244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333" b="1"/>
              <a:t>Glass = Plastic</a:t>
            </a:r>
            <a:endParaRPr sz="1333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69261F-1DA9-487B-A6A5-930290D97645}"/>
              </a:ext>
            </a:extLst>
          </p:cNvPr>
          <p:cNvSpPr/>
          <p:nvPr/>
        </p:nvSpPr>
        <p:spPr>
          <a:xfrm>
            <a:off x="739990" y="1622640"/>
            <a:ext cx="10712022" cy="4767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4" name="Google Shape;2214;p163"/>
          <p:cNvSpPr txBox="1">
            <a:spLocks noGrp="1"/>
          </p:cNvSpPr>
          <p:nvPr>
            <p:ph type="sldNum" idx="12"/>
          </p:nvPr>
        </p:nvSpPr>
        <p:spPr>
          <a:xfrm>
            <a:off x="11683133" y="6413733"/>
            <a:ext cx="457600" cy="44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fld id="{00000000-1234-1234-1234-123412341234}" type="slidenum">
              <a:rPr lang="en-US"/>
              <a:pPr algn="ctr"/>
              <a:t>6</a:t>
            </a:fld>
            <a:endParaRPr/>
          </a:p>
        </p:txBody>
      </p:sp>
      <p:sp>
        <p:nvSpPr>
          <p:cNvPr id="2215" name="Google Shape;2215;p163"/>
          <p:cNvSpPr txBox="1"/>
          <p:nvPr/>
        </p:nvSpPr>
        <p:spPr>
          <a:xfrm>
            <a:off x="445999" y="76199"/>
            <a:ext cx="1130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kern="0">
                <a:solidFill>
                  <a:srgbClr val="E82101"/>
                </a:solidFill>
                <a:latin typeface="Calibri" panose="020F0502020204030204"/>
                <a:cs typeface="Arial" pitchFamily="34" charset="0"/>
              </a:defRPr>
            </a:lvl1pPr>
          </a:lstStyle>
          <a:p>
            <a:r>
              <a:rPr lang="en-US" dirty="0">
                <a:sym typeface="Georgia"/>
              </a:rPr>
              <a:t>Brand equity (BLS), which is an indicator for recruitment, also has a directional relationship with % Glass mix for CCTM</a:t>
            </a:r>
            <a:endParaRPr dirty="0">
              <a:sym typeface="Georgia"/>
            </a:endParaRPr>
          </a:p>
        </p:txBody>
      </p:sp>
      <p:sp>
        <p:nvSpPr>
          <p:cNvPr id="2216" name="Google Shape;2216;p163"/>
          <p:cNvSpPr/>
          <p:nvPr/>
        </p:nvSpPr>
        <p:spPr>
          <a:xfrm>
            <a:off x="739988" y="1317839"/>
            <a:ext cx="10712022" cy="367474"/>
          </a:xfrm>
          <a:prstGeom prst="rect">
            <a:avLst/>
          </a:prstGeom>
          <a:solidFill>
            <a:srgbClr val="B8223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100"/>
            </a:pPr>
            <a:r>
              <a:rPr lang="en-US" sz="1600" b="1">
                <a:solidFill>
                  <a:srgbClr val="FFFFFF"/>
                </a:solidFill>
              </a:rPr>
              <a:t>Coke TM % Glass Mix Compared to Coke TM BLS Score</a:t>
            </a:r>
            <a:endParaRPr sz="1600" b="1" baseline="30000">
              <a:solidFill>
                <a:srgbClr val="FFFFFF"/>
              </a:solidFill>
            </a:endParaRPr>
          </a:p>
        </p:txBody>
      </p:sp>
      <p:pic>
        <p:nvPicPr>
          <p:cNvPr id="2217" name="Google Shape;2217;p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1756267"/>
            <a:ext cx="10537611" cy="4401296"/>
          </a:xfrm>
          <a:prstGeom prst="rect">
            <a:avLst/>
          </a:prstGeom>
          <a:noFill/>
          <a:ln>
            <a:noFill/>
          </a:ln>
        </p:spPr>
      </p:pic>
      <p:sp>
        <p:nvSpPr>
          <p:cNvPr id="2218" name="Google Shape;2218;p163"/>
          <p:cNvSpPr txBox="1"/>
          <p:nvPr/>
        </p:nvSpPr>
        <p:spPr>
          <a:xfrm>
            <a:off x="973567" y="6674365"/>
            <a:ext cx="34780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800"/>
              <a:t>Source: Glass mix GCS Volume YTD 2021, BLS from BGS 2018</a:t>
            </a:r>
            <a:endParaRPr sz="800"/>
          </a:p>
        </p:txBody>
      </p:sp>
      <p:sp>
        <p:nvSpPr>
          <p:cNvPr id="2219" name="Google Shape;2219;p163"/>
          <p:cNvSpPr/>
          <p:nvPr/>
        </p:nvSpPr>
        <p:spPr>
          <a:xfrm rot="-5399280">
            <a:off x="62200" y="3693335"/>
            <a:ext cx="1910000" cy="24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333" b="1"/>
              <a:t>Coke TM  BLS 2018</a:t>
            </a:r>
            <a:endParaRPr sz="1333" b="1"/>
          </a:p>
        </p:txBody>
      </p:sp>
      <p:sp>
        <p:nvSpPr>
          <p:cNvPr id="2220" name="Google Shape;2220;p163"/>
          <p:cNvSpPr/>
          <p:nvPr/>
        </p:nvSpPr>
        <p:spPr>
          <a:xfrm rot="555">
            <a:off x="4977200" y="6095056"/>
            <a:ext cx="2477200" cy="2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333" b="1"/>
              <a:t>Coke TM Glass Mix YTD, 2021</a:t>
            </a:r>
            <a:endParaRPr sz="1333" b="1"/>
          </a:p>
        </p:txBody>
      </p:sp>
      <p:cxnSp>
        <p:nvCxnSpPr>
          <p:cNvPr id="2221" name="Google Shape;2221;p163"/>
          <p:cNvCxnSpPr/>
          <p:nvPr/>
        </p:nvCxnSpPr>
        <p:spPr>
          <a:xfrm rot="10800000">
            <a:off x="6490433" y="2026161"/>
            <a:ext cx="0" cy="3776800"/>
          </a:xfrm>
          <a:prstGeom prst="straightConnector1">
            <a:avLst/>
          </a:prstGeom>
          <a:noFill/>
          <a:ln w="9525" cap="flat" cmpd="sng">
            <a:solidFill>
              <a:srgbClr val="B82234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2222" name="Google Shape;2222;p163"/>
          <p:cNvSpPr/>
          <p:nvPr/>
        </p:nvSpPr>
        <p:spPr>
          <a:xfrm rot="-3673">
            <a:off x="6540143" y="5508608"/>
            <a:ext cx="1123200" cy="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933" b="1"/>
              <a:t>Top 40, Glass Mix Avg. (9.1%)</a:t>
            </a:r>
            <a:endParaRPr sz="933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7">
            <a:extLst>
              <a:ext uri="{FF2B5EF4-FFF2-40B4-BE49-F238E27FC236}">
                <a16:creationId xmlns:a16="http://schemas.microsoft.com/office/drawing/2014/main" id="{6549A35C-F7CF-46FB-B1FC-791F5BBA9662}"/>
              </a:ext>
            </a:extLst>
          </p:cNvPr>
          <p:cNvSpPr/>
          <p:nvPr/>
        </p:nvSpPr>
        <p:spPr>
          <a:xfrm>
            <a:off x="243972" y="601136"/>
            <a:ext cx="11990009" cy="5806167"/>
          </a:xfrm>
          <a:prstGeom prst="roundRect">
            <a:avLst>
              <a:gd name="adj" fmla="val 3808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sx="102000" sy="102000" algn="tl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bject 8">
            <a:extLst>
              <a:ext uri="{FF2B5EF4-FFF2-40B4-BE49-F238E27FC236}">
                <a16:creationId xmlns:a16="http://schemas.microsoft.com/office/drawing/2014/main" id="{10356CE2-80FA-4613-8E3E-B7A29E8A06E6}"/>
              </a:ext>
            </a:extLst>
          </p:cNvPr>
          <p:cNvSpPr txBox="1">
            <a:spLocks/>
          </p:cNvSpPr>
          <p:nvPr/>
        </p:nvSpPr>
        <p:spPr>
          <a:xfrm>
            <a:off x="243972" y="246003"/>
            <a:ext cx="9503064" cy="355133"/>
          </a:xfrm>
          <a:prstGeom prst="rect">
            <a:avLst/>
          </a:prstGeom>
        </p:spPr>
        <p:txBody>
          <a:bodyPr vert="horz" wrap="square" lIns="0" tIns="8925" rIns="0" bIns="0" rtlCol="0" anchor="ctr">
            <a:spAutoFit/>
          </a:bodyPr>
          <a:lstStyle>
            <a:lvl1pPr>
              <a:defRPr sz="3400" b="0" i="0">
                <a:solidFill>
                  <a:srgbClr val="B11116"/>
                </a:solidFill>
                <a:latin typeface="TCCC-UnityHeadline"/>
                <a:ea typeface="+mj-ea"/>
                <a:cs typeface="TCCC-UnityHeadline"/>
              </a:defRPr>
            </a:lvl1pPr>
          </a:lstStyle>
          <a:p>
            <a:pPr marL="8926" defTabSz="642640">
              <a:spcBef>
                <a:spcPts val="70"/>
              </a:spcBef>
              <a:defRPr/>
            </a:pPr>
            <a:r>
              <a:rPr lang="en-US" sz="2249" b="1" dirty="0">
                <a:solidFill>
                  <a:srgbClr val="DD0E1E"/>
                </a:solidFill>
                <a:ea typeface="+mn-ea"/>
              </a:rPr>
              <a:t>What Are The Benefits And Barriers to Address in Returnables?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F4A8E18-B9AB-46FB-AF68-8325FB5BC15C}"/>
              </a:ext>
            </a:extLst>
          </p:cNvPr>
          <p:cNvSpPr txBox="1"/>
          <p:nvPr/>
        </p:nvSpPr>
        <p:spPr>
          <a:xfrm>
            <a:off x="1426360" y="1921549"/>
            <a:ext cx="1420096" cy="28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5" b="1" dirty="0">
                <a:solidFill>
                  <a:srgbClr val="34454F"/>
                </a:solidFill>
                <a:latin typeface="TCCC-UnityTextPC"/>
              </a:rPr>
              <a:t>Benefits:</a:t>
            </a:r>
            <a:endParaRPr lang="en-IN" sz="1265" b="1" dirty="0">
              <a:solidFill>
                <a:srgbClr val="34454F"/>
              </a:solidFill>
              <a:latin typeface="TCCC-UnityTextPC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F479EC3-5774-46A8-9756-F6C4F0B7B0E7}"/>
              </a:ext>
            </a:extLst>
          </p:cNvPr>
          <p:cNvSpPr txBox="1"/>
          <p:nvPr/>
        </p:nvSpPr>
        <p:spPr>
          <a:xfrm>
            <a:off x="6928393" y="1963974"/>
            <a:ext cx="2696418" cy="28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5" b="1" dirty="0">
                <a:solidFill>
                  <a:srgbClr val="34454F"/>
                </a:solidFill>
                <a:latin typeface="TCCC-UnityTextPC"/>
              </a:rPr>
              <a:t>Barriers to Address:</a:t>
            </a:r>
          </a:p>
        </p:txBody>
      </p:sp>
      <p:sp>
        <p:nvSpPr>
          <p:cNvPr id="175" name="Rectangle: Top Corners Rounded 174">
            <a:extLst>
              <a:ext uri="{FF2B5EF4-FFF2-40B4-BE49-F238E27FC236}">
                <a16:creationId xmlns:a16="http://schemas.microsoft.com/office/drawing/2014/main" id="{0EC51455-0E8D-48FA-8CDD-9DAD198AE398}"/>
              </a:ext>
            </a:extLst>
          </p:cNvPr>
          <p:cNvSpPr/>
          <p:nvPr/>
        </p:nvSpPr>
        <p:spPr>
          <a:xfrm>
            <a:off x="1619214" y="977838"/>
            <a:ext cx="3638347" cy="477283"/>
          </a:xfrm>
          <a:prstGeom prst="round2SameRect">
            <a:avLst/>
          </a:prstGeom>
          <a:solidFill>
            <a:srgbClr val="F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dirty="0">
                <a:solidFill>
                  <a:schemeClr val="bg1"/>
                </a:solidFill>
                <a:latin typeface="TCCC-UnityTextPC"/>
              </a:rPr>
              <a:t>CUSTOMER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A80162E-C963-4255-B181-C91203DA616D}"/>
              </a:ext>
            </a:extLst>
          </p:cNvPr>
          <p:cNvSpPr/>
          <p:nvPr/>
        </p:nvSpPr>
        <p:spPr>
          <a:xfrm rot="16200000">
            <a:off x="545283" y="886794"/>
            <a:ext cx="772618" cy="772537"/>
          </a:xfrm>
          <a:custGeom>
            <a:avLst/>
            <a:gdLst>
              <a:gd name="connsiteX0" fmla="*/ 1243524 w 1243809"/>
              <a:gd name="connsiteY0" fmla="*/ 621703 h 1243678"/>
              <a:gd name="connsiteX1" fmla="*/ 1241534 w 1243809"/>
              <a:gd name="connsiteY1" fmla="*/ 671238 h 1243678"/>
              <a:gd name="connsiteX2" fmla="*/ 571921 w 1243809"/>
              <a:gd name="connsiteY2" fmla="*/ 1241456 h 1243678"/>
              <a:gd name="connsiteX3" fmla="*/ 1703 w 1243809"/>
              <a:gd name="connsiteY3" fmla="*/ 671238 h 1243678"/>
              <a:gd name="connsiteX4" fmla="*/ -286 w 1243809"/>
              <a:gd name="connsiteY4" fmla="*/ 621703 h 1243678"/>
              <a:gd name="connsiteX5" fmla="*/ 621619 w 1243809"/>
              <a:gd name="connsiteY5" fmla="*/ -202 h 1243678"/>
              <a:gd name="connsiteX6" fmla="*/ 1243524 w 1243809"/>
              <a:gd name="connsiteY6" fmla="*/ 621703 h 1243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809" h="1243678">
                <a:moveTo>
                  <a:pt x="1243524" y="621703"/>
                </a:moveTo>
                <a:cubicBezTo>
                  <a:pt x="1243524" y="638335"/>
                  <a:pt x="1243524" y="654967"/>
                  <a:pt x="1241534" y="671238"/>
                </a:cubicBezTo>
                <a:cubicBezTo>
                  <a:pt x="1214091" y="1013611"/>
                  <a:pt x="914294" y="1268899"/>
                  <a:pt x="571921" y="1241456"/>
                </a:cubicBezTo>
                <a:cubicBezTo>
                  <a:pt x="267676" y="1217068"/>
                  <a:pt x="26091" y="975483"/>
                  <a:pt x="1703" y="671238"/>
                </a:cubicBezTo>
                <a:cubicBezTo>
                  <a:pt x="438" y="654967"/>
                  <a:pt x="-286" y="638335"/>
                  <a:pt x="-286" y="621703"/>
                </a:cubicBezTo>
                <a:cubicBezTo>
                  <a:pt x="-286" y="278227"/>
                  <a:pt x="278143" y="-202"/>
                  <a:pt x="621619" y="-202"/>
                </a:cubicBezTo>
                <a:cubicBezTo>
                  <a:pt x="965094" y="-202"/>
                  <a:pt x="1243524" y="278227"/>
                  <a:pt x="1243524" y="621703"/>
                </a:cubicBezTo>
                <a:close/>
              </a:path>
            </a:pathLst>
          </a:custGeom>
          <a:gradFill>
            <a:gsLst>
              <a:gs pos="0">
                <a:srgbClr val="323F4F"/>
              </a:gs>
              <a:gs pos="100000">
                <a:srgbClr val="7B8D97"/>
              </a:gs>
            </a:gsLst>
            <a:lin ang="0" scaled="0"/>
          </a:gradFill>
          <a:ln w="18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4262" tIns="32131" rIns="64262" bIns="321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265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E4318EB-8FB5-457C-8573-1583280ED40E}"/>
              </a:ext>
            </a:extLst>
          </p:cNvPr>
          <p:cNvSpPr/>
          <p:nvPr/>
        </p:nvSpPr>
        <p:spPr>
          <a:xfrm rot="16200000">
            <a:off x="628989" y="970419"/>
            <a:ext cx="605292" cy="605292"/>
          </a:xfrm>
          <a:custGeom>
            <a:avLst/>
            <a:gdLst>
              <a:gd name="connsiteX0" fmla="*/ 974438 w 974437"/>
              <a:gd name="connsiteY0" fmla="*/ 487219 h 974437"/>
              <a:gd name="connsiteX1" fmla="*/ 487219 w 974437"/>
              <a:gd name="connsiteY1" fmla="*/ 974438 h 974437"/>
              <a:gd name="connsiteX2" fmla="*/ 0 w 974437"/>
              <a:gd name="connsiteY2" fmla="*/ 487219 h 974437"/>
              <a:gd name="connsiteX3" fmla="*/ 487219 w 974437"/>
              <a:gd name="connsiteY3" fmla="*/ 0 h 974437"/>
              <a:gd name="connsiteX4" fmla="*/ 974438 w 974437"/>
              <a:gd name="connsiteY4" fmla="*/ 487219 h 974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437" h="974437">
                <a:moveTo>
                  <a:pt x="974438" y="487219"/>
                </a:moveTo>
                <a:cubicBezTo>
                  <a:pt x="974438" y="756302"/>
                  <a:pt x="756302" y="974438"/>
                  <a:pt x="487219" y="974438"/>
                </a:cubicBezTo>
                <a:cubicBezTo>
                  <a:pt x="218135" y="974438"/>
                  <a:pt x="0" y="756302"/>
                  <a:pt x="0" y="487219"/>
                </a:cubicBezTo>
                <a:cubicBezTo>
                  <a:pt x="0" y="218135"/>
                  <a:pt x="218136" y="0"/>
                  <a:pt x="487219" y="0"/>
                </a:cubicBezTo>
                <a:cubicBezTo>
                  <a:pt x="756303" y="0"/>
                  <a:pt x="974438" y="218135"/>
                  <a:pt x="974438" y="487219"/>
                </a:cubicBezTo>
                <a:close/>
              </a:path>
            </a:pathLst>
          </a:custGeom>
          <a:solidFill>
            <a:srgbClr val="ED1D24"/>
          </a:solidFill>
          <a:ln w="381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IN" sz="1265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2AC3D69-595A-4473-8E48-511B8CB5A5B9}"/>
              </a:ext>
            </a:extLst>
          </p:cNvPr>
          <p:cNvGrpSpPr/>
          <p:nvPr/>
        </p:nvGrpSpPr>
        <p:grpSpPr>
          <a:xfrm flipH="1">
            <a:off x="735321" y="1086061"/>
            <a:ext cx="391624" cy="399972"/>
            <a:chOff x="-1370587" y="3571264"/>
            <a:chExt cx="1048033" cy="1070375"/>
          </a:xfrm>
        </p:grpSpPr>
        <p:sp>
          <p:nvSpPr>
            <p:cNvPr id="25" name="object 27">
              <a:extLst>
                <a:ext uri="{FF2B5EF4-FFF2-40B4-BE49-F238E27FC236}">
                  <a16:creationId xmlns:a16="http://schemas.microsoft.com/office/drawing/2014/main" id="{A31CD72A-921B-42DB-94A4-23ED89B5AD19}"/>
                </a:ext>
              </a:extLst>
            </p:cNvPr>
            <p:cNvSpPr/>
            <p:nvPr/>
          </p:nvSpPr>
          <p:spPr>
            <a:xfrm>
              <a:off x="-765065" y="3817777"/>
              <a:ext cx="341059" cy="823676"/>
            </a:xfrm>
            <a:custGeom>
              <a:avLst/>
              <a:gdLst/>
              <a:ahLst/>
              <a:cxnLst/>
              <a:rect l="l" t="t" r="r" b="b"/>
              <a:pathLst>
                <a:path w="295275" h="713104">
                  <a:moveTo>
                    <a:pt x="122745" y="88747"/>
                  </a:moveTo>
                  <a:lnTo>
                    <a:pt x="110185" y="0"/>
                  </a:lnTo>
                  <a:lnTo>
                    <a:pt x="104711" y="825"/>
                  </a:lnTo>
                  <a:lnTo>
                    <a:pt x="98552" y="2298"/>
                  </a:lnTo>
                  <a:lnTo>
                    <a:pt x="53555" y="32804"/>
                  </a:lnTo>
                  <a:lnTo>
                    <a:pt x="26327" y="79857"/>
                  </a:lnTo>
                  <a:lnTo>
                    <a:pt x="7277" y="154127"/>
                  </a:lnTo>
                  <a:lnTo>
                    <a:pt x="1917" y="203923"/>
                  </a:lnTo>
                  <a:lnTo>
                    <a:pt x="0" y="263626"/>
                  </a:lnTo>
                  <a:lnTo>
                    <a:pt x="127" y="280797"/>
                  </a:lnTo>
                  <a:lnTo>
                    <a:pt x="2273" y="336918"/>
                  </a:lnTo>
                  <a:lnTo>
                    <a:pt x="32791" y="365721"/>
                  </a:lnTo>
                  <a:lnTo>
                    <a:pt x="34620" y="365671"/>
                  </a:lnTo>
                  <a:lnTo>
                    <a:pt x="63373" y="333324"/>
                  </a:lnTo>
                  <a:lnTo>
                    <a:pt x="62395" y="314667"/>
                  </a:lnTo>
                  <a:lnTo>
                    <a:pt x="61722" y="296849"/>
                  </a:lnTo>
                  <a:lnTo>
                    <a:pt x="63449" y="201510"/>
                  </a:lnTo>
                  <a:lnTo>
                    <a:pt x="69494" y="153162"/>
                  </a:lnTo>
                  <a:lnTo>
                    <a:pt x="87845" y="91795"/>
                  </a:lnTo>
                  <a:lnTo>
                    <a:pt x="87845" y="256222"/>
                  </a:lnTo>
                  <a:lnTo>
                    <a:pt x="122440" y="88747"/>
                  </a:lnTo>
                  <a:lnTo>
                    <a:pt x="122745" y="88747"/>
                  </a:lnTo>
                  <a:close/>
                </a:path>
                <a:path w="295275" h="713104">
                  <a:moveTo>
                    <a:pt x="294741" y="449999"/>
                  </a:moveTo>
                  <a:lnTo>
                    <a:pt x="278003" y="456133"/>
                  </a:lnTo>
                  <a:lnTo>
                    <a:pt x="255549" y="462889"/>
                  </a:lnTo>
                  <a:lnTo>
                    <a:pt x="229044" y="468693"/>
                  </a:lnTo>
                  <a:lnTo>
                    <a:pt x="200152" y="471957"/>
                  </a:lnTo>
                  <a:lnTo>
                    <a:pt x="200152" y="665581"/>
                  </a:lnTo>
                  <a:lnTo>
                    <a:pt x="203873" y="683996"/>
                  </a:lnTo>
                  <a:lnTo>
                    <a:pt x="214007" y="699020"/>
                  </a:lnTo>
                  <a:lnTo>
                    <a:pt x="229044" y="709155"/>
                  </a:lnTo>
                  <a:lnTo>
                    <a:pt x="247446" y="712876"/>
                  </a:lnTo>
                  <a:lnTo>
                    <a:pt x="265849" y="709155"/>
                  </a:lnTo>
                  <a:lnTo>
                    <a:pt x="280885" y="699020"/>
                  </a:lnTo>
                  <a:lnTo>
                    <a:pt x="291020" y="683996"/>
                  </a:lnTo>
                  <a:lnTo>
                    <a:pt x="294741" y="665581"/>
                  </a:lnTo>
                  <a:lnTo>
                    <a:pt x="294741" y="449999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pPr defTabSz="642640">
                <a:defRPr/>
              </a:pPr>
              <a:endParaRPr sz="1265" kern="0">
                <a:solidFill>
                  <a:prstClr val="black"/>
                </a:solidFill>
              </a:endParaRPr>
            </a:p>
          </p:txBody>
        </p:sp>
        <p:pic>
          <p:nvPicPr>
            <p:cNvPr id="26" name="object 28">
              <a:extLst>
                <a:ext uri="{FF2B5EF4-FFF2-40B4-BE49-F238E27FC236}">
                  <a16:creationId xmlns:a16="http://schemas.microsoft.com/office/drawing/2014/main" id="{1D780BAE-6B57-4EA0-89EF-2CC6249B381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617062" y="3788675"/>
              <a:ext cx="145914" cy="131597"/>
            </a:xfrm>
            <a:prstGeom prst="rect">
              <a:avLst/>
            </a:prstGeom>
            <a:gradFill flip="none" rotWithShape="1">
              <a:gsLst>
                <a:gs pos="100000">
                  <a:srgbClr val="FEFEFE">
                    <a:alpha val="0"/>
                  </a:srgbClr>
                </a:gs>
                <a:gs pos="0">
                  <a:srgbClr val="C8CFD3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</p:pic>
        <p:sp>
          <p:nvSpPr>
            <p:cNvPr id="27" name="object 29">
              <a:extLst>
                <a:ext uri="{FF2B5EF4-FFF2-40B4-BE49-F238E27FC236}">
                  <a16:creationId xmlns:a16="http://schemas.microsoft.com/office/drawing/2014/main" id="{B17FF3FC-DB1C-432B-9255-A90C69CC859E}"/>
                </a:ext>
              </a:extLst>
            </p:cNvPr>
            <p:cNvSpPr/>
            <p:nvPr/>
          </p:nvSpPr>
          <p:spPr>
            <a:xfrm>
              <a:off x="-663613" y="3817777"/>
              <a:ext cx="341059" cy="823676"/>
            </a:xfrm>
            <a:custGeom>
              <a:avLst/>
              <a:gdLst/>
              <a:ahLst/>
              <a:cxnLst/>
              <a:rect l="l" t="t" r="r" b="b"/>
              <a:pathLst>
                <a:path w="295275" h="713104">
                  <a:moveTo>
                    <a:pt x="94589" y="472033"/>
                  </a:moveTo>
                  <a:lnTo>
                    <a:pt x="66167" y="469099"/>
                  </a:lnTo>
                  <a:lnTo>
                    <a:pt x="39878" y="463600"/>
                  </a:lnTo>
                  <a:lnTo>
                    <a:pt x="17297" y="457009"/>
                  </a:lnTo>
                  <a:lnTo>
                    <a:pt x="0" y="450824"/>
                  </a:lnTo>
                  <a:lnTo>
                    <a:pt x="0" y="665581"/>
                  </a:lnTo>
                  <a:lnTo>
                    <a:pt x="3721" y="683983"/>
                  </a:lnTo>
                  <a:lnTo>
                    <a:pt x="13855" y="699020"/>
                  </a:lnTo>
                  <a:lnTo>
                    <a:pt x="28879" y="709155"/>
                  </a:lnTo>
                  <a:lnTo>
                    <a:pt x="47294" y="712863"/>
                  </a:lnTo>
                  <a:lnTo>
                    <a:pt x="65697" y="709155"/>
                  </a:lnTo>
                  <a:lnTo>
                    <a:pt x="80733" y="699020"/>
                  </a:lnTo>
                  <a:lnTo>
                    <a:pt x="90868" y="683983"/>
                  </a:lnTo>
                  <a:lnTo>
                    <a:pt x="94589" y="665581"/>
                  </a:lnTo>
                  <a:lnTo>
                    <a:pt x="94589" y="472033"/>
                  </a:lnTo>
                  <a:close/>
                </a:path>
                <a:path w="295275" h="713104">
                  <a:moveTo>
                    <a:pt x="294728" y="263626"/>
                  </a:moveTo>
                  <a:lnTo>
                    <a:pt x="291376" y="186296"/>
                  </a:lnTo>
                  <a:lnTo>
                    <a:pt x="282244" y="125857"/>
                  </a:lnTo>
                  <a:lnTo>
                    <a:pt x="268427" y="79857"/>
                  </a:lnTo>
                  <a:lnTo>
                    <a:pt x="250990" y="45859"/>
                  </a:lnTo>
                  <a:lnTo>
                    <a:pt x="220497" y="13906"/>
                  </a:lnTo>
                  <a:lnTo>
                    <a:pt x="184556" y="0"/>
                  </a:lnTo>
                  <a:lnTo>
                    <a:pt x="171272" y="93853"/>
                  </a:lnTo>
                  <a:lnTo>
                    <a:pt x="206908" y="266382"/>
                  </a:lnTo>
                  <a:lnTo>
                    <a:pt x="206908" y="91960"/>
                  </a:lnTo>
                  <a:lnTo>
                    <a:pt x="209181" y="96621"/>
                  </a:lnTo>
                  <a:lnTo>
                    <a:pt x="221373" y="134302"/>
                  </a:lnTo>
                  <a:lnTo>
                    <a:pt x="231965" y="211251"/>
                  </a:lnTo>
                  <a:lnTo>
                    <a:pt x="233527" y="263626"/>
                  </a:lnTo>
                  <a:lnTo>
                    <a:pt x="233413" y="279844"/>
                  </a:lnTo>
                  <a:lnTo>
                    <a:pt x="232346" y="314680"/>
                  </a:lnTo>
                  <a:lnTo>
                    <a:pt x="231381" y="333336"/>
                  </a:lnTo>
                  <a:lnTo>
                    <a:pt x="233083" y="345376"/>
                  </a:lnTo>
                  <a:lnTo>
                    <a:pt x="239064" y="355460"/>
                  </a:lnTo>
                  <a:lnTo>
                    <a:pt x="248386" y="362572"/>
                  </a:lnTo>
                  <a:lnTo>
                    <a:pt x="261340" y="365721"/>
                  </a:lnTo>
                  <a:lnTo>
                    <a:pt x="273367" y="363512"/>
                  </a:lnTo>
                  <a:lnTo>
                    <a:pt x="293484" y="317411"/>
                  </a:lnTo>
                  <a:lnTo>
                    <a:pt x="294601" y="280797"/>
                  </a:lnTo>
                  <a:lnTo>
                    <a:pt x="294728" y="263626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pPr defTabSz="642640">
                <a:defRPr/>
              </a:pPr>
              <a:endParaRPr sz="1265" kern="0">
                <a:solidFill>
                  <a:prstClr val="black"/>
                </a:solidFill>
              </a:endParaRPr>
            </a:p>
          </p:txBody>
        </p:sp>
        <p:pic>
          <p:nvPicPr>
            <p:cNvPr id="28" name="object 30">
              <a:extLst>
                <a:ext uri="{FF2B5EF4-FFF2-40B4-BE49-F238E27FC236}">
                  <a16:creationId xmlns:a16="http://schemas.microsoft.com/office/drawing/2014/main" id="{5FEBCC5C-4291-4B12-87C9-09149C65897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643515" y="3593224"/>
              <a:ext cx="198812" cy="198826"/>
            </a:xfrm>
            <a:prstGeom prst="rect">
              <a:avLst/>
            </a:prstGeom>
            <a:gradFill flip="none" rotWithShape="1">
              <a:gsLst>
                <a:gs pos="100000">
                  <a:srgbClr val="FEFEFE">
                    <a:alpha val="0"/>
                  </a:srgbClr>
                </a:gs>
                <a:gs pos="0">
                  <a:srgbClr val="C8CFD3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</p:pic>
        <p:pic>
          <p:nvPicPr>
            <p:cNvPr id="29" name="object 31">
              <a:extLst>
                <a:ext uri="{FF2B5EF4-FFF2-40B4-BE49-F238E27FC236}">
                  <a16:creationId xmlns:a16="http://schemas.microsoft.com/office/drawing/2014/main" id="{692E9991-98CC-4A0E-9B4A-E580F4F8DE5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974596" y="3618643"/>
              <a:ext cx="210605" cy="257723"/>
            </a:xfrm>
            <a:prstGeom prst="rect">
              <a:avLst/>
            </a:prstGeom>
            <a:gradFill flip="none" rotWithShape="1">
              <a:gsLst>
                <a:gs pos="100000">
                  <a:srgbClr val="FEFEFE">
                    <a:alpha val="0"/>
                  </a:srgbClr>
                </a:gs>
                <a:gs pos="0">
                  <a:srgbClr val="C8CFD3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</p:pic>
        <p:sp>
          <p:nvSpPr>
            <p:cNvPr id="30" name="object 32">
              <a:extLst>
                <a:ext uri="{FF2B5EF4-FFF2-40B4-BE49-F238E27FC236}">
                  <a16:creationId xmlns:a16="http://schemas.microsoft.com/office/drawing/2014/main" id="{312D2E16-30DC-48D2-859B-679CF8897FF5}"/>
                </a:ext>
              </a:extLst>
            </p:cNvPr>
            <p:cNvSpPr/>
            <p:nvPr/>
          </p:nvSpPr>
          <p:spPr>
            <a:xfrm>
              <a:off x="-1370587" y="3817229"/>
              <a:ext cx="542027" cy="824410"/>
            </a:xfrm>
            <a:custGeom>
              <a:avLst/>
              <a:gdLst/>
              <a:ahLst/>
              <a:cxnLst/>
              <a:rect l="l" t="t" r="r" b="b"/>
              <a:pathLst>
                <a:path w="469264" h="713740">
                  <a:moveTo>
                    <a:pt x="280492" y="0"/>
                  </a:moveTo>
                  <a:lnTo>
                    <a:pt x="127507" y="0"/>
                  </a:lnTo>
                  <a:lnTo>
                    <a:pt x="122618" y="1371"/>
                  </a:lnTo>
                  <a:lnTo>
                    <a:pt x="118389" y="3708"/>
                  </a:lnTo>
                  <a:lnTo>
                    <a:pt x="106855" y="9221"/>
                  </a:lnTo>
                  <a:lnTo>
                    <a:pt x="75214" y="33221"/>
                  </a:lnTo>
                  <a:lnTo>
                    <a:pt x="39880" y="81807"/>
                  </a:lnTo>
                  <a:lnTo>
                    <a:pt x="24101" y="117847"/>
                  </a:lnTo>
                  <a:lnTo>
                    <a:pt x="11446" y="162533"/>
                  </a:lnTo>
                  <a:lnTo>
                    <a:pt x="3037" y="216733"/>
                  </a:lnTo>
                  <a:lnTo>
                    <a:pt x="0" y="281317"/>
                  </a:lnTo>
                  <a:lnTo>
                    <a:pt x="406" y="306362"/>
                  </a:lnTo>
                  <a:lnTo>
                    <a:pt x="3102" y="317976"/>
                  </a:lnTo>
                  <a:lnTo>
                    <a:pt x="9734" y="327380"/>
                  </a:lnTo>
                  <a:lnTo>
                    <a:pt x="19348" y="333679"/>
                  </a:lnTo>
                  <a:lnTo>
                    <a:pt x="31978" y="335965"/>
                  </a:lnTo>
                  <a:lnTo>
                    <a:pt x="43812" y="333177"/>
                  </a:lnTo>
                  <a:lnTo>
                    <a:pt x="53327" y="326309"/>
                  </a:lnTo>
                  <a:lnTo>
                    <a:pt x="59574" y="316375"/>
                  </a:lnTo>
                  <a:lnTo>
                    <a:pt x="61607" y="304393"/>
                  </a:lnTo>
                  <a:lnTo>
                    <a:pt x="61226" y="281317"/>
                  </a:lnTo>
                  <a:lnTo>
                    <a:pt x="64981" y="213504"/>
                  </a:lnTo>
                  <a:lnTo>
                    <a:pt x="74695" y="161191"/>
                  </a:lnTo>
                  <a:lnTo>
                    <a:pt x="88151" y="122408"/>
                  </a:lnTo>
                  <a:lnTo>
                    <a:pt x="103136" y="95186"/>
                  </a:lnTo>
                  <a:lnTo>
                    <a:pt x="103136" y="666064"/>
                  </a:lnTo>
                  <a:lnTo>
                    <a:pt x="106854" y="684465"/>
                  </a:lnTo>
                  <a:lnTo>
                    <a:pt x="116992" y="699490"/>
                  </a:lnTo>
                  <a:lnTo>
                    <a:pt x="132026" y="709619"/>
                  </a:lnTo>
                  <a:lnTo>
                    <a:pt x="150431" y="713333"/>
                  </a:lnTo>
                  <a:lnTo>
                    <a:pt x="168836" y="709619"/>
                  </a:lnTo>
                  <a:lnTo>
                    <a:pt x="183870" y="699490"/>
                  </a:lnTo>
                  <a:lnTo>
                    <a:pt x="194008" y="684465"/>
                  </a:lnTo>
                  <a:lnTo>
                    <a:pt x="197726" y="666064"/>
                  </a:lnTo>
                  <a:lnTo>
                    <a:pt x="197726" y="320751"/>
                  </a:lnTo>
                  <a:lnTo>
                    <a:pt x="215455" y="320751"/>
                  </a:lnTo>
                  <a:lnTo>
                    <a:pt x="215455" y="666064"/>
                  </a:lnTo>
                  <a:lnTo>
                    <a:pt x="219171" y="684465"/>
                  </a:lnTo>
                  <a:lnTo>
                    <a:pt x="229306" y="699490"/>
                  </a:lnTo>
                  <a:lnTo>
                    <a:pt x="244339" y="709619"/>
                  </a:lnTo>
                  <a:lnTo>
                    <a:pt x="262750" y="713333"/>
                  </a:lnTo>
                  <a:lnTo>
                    <a:pt x="281155" y="709619"/>
                  </a:lnTo>
                  <a:lnTo>
                    <a:pt x="296189" y="699490"/>
                  </a:lnTo>
                  <a:lnTo>
                    <a:pt x="306327" y="684465"/>
                  </a:lnTo>
                  <a:lnTo>
                    <a:pt x="310045" y="666064"/>
                  </a:lnTo>
                  <a:lnTo>
                    <a:pt x="310045" y="120345"/>
                  </a:lnTo>
                  <a:lnTo>
                    <a:pt x="317957" y="128066"/>
                  </a:lnTo>
                  <a:lnTo>
                    <a:pt x="359836" y="150970"/>
                  </a:lnTo>
                  <a:lnTo>
                    <a:pt x="376212" y="152793"/>
                  </a:lnTo>
                  <a:lnTo>
                    <a:pt x="390489" y="151112"/>
                  </a:lnTo>
                  <a:lnTo>
                    <a:pt x="428967" y="128651"/>
                  </a:lnTo>
                  <a:lnTo>
                    <a:pt x="458387" y="84891"/>
                  </a:lnTo>
                  <a:lnTo>
                    <a:pt x="469108" y="53545"/>
                  </a:lnTo>
                  <a:lnTo>
                    <a:pt x="466637" y="42081"/>
                  </a:lnTo>
                  <a:lnTo>
                    <a:pt x="460044" y="32379"/>
                  </a:lnTo>
                  <a:lnTo>
                    <a:pt x="449872" y="25717"/>
                  </a:lnTo>
                  <a:lnTo>
                    <a:pt x="437922" y="23528"/>
                  </a:lnTo>
                  <a:lnTo>
                    <a:pt x="426456" y="26006"/>
                  </a:lnTo>
                  <a:lnTo>
                    <a:pt x="416757" y="32604"/>
                  </a:lnTo>
                  <a:lnTo>
                    <a:pt x="410108" y="42773"/>
                  </a:lnTo>
                  <a:lnTo>
                    <a:pt x="403323" y="58220"/>
                  </a:lnTo>
                  <a:lnTo>
                    <a:pt x="396795" y="70375"/>
                  </a:lnTo>
                  <a:lnTo>
                    <a:pt x="390777" y="79422"/>
                  </a:lnTo>
                  <a:lnTo>
                    <a:pt x="385521" y="85547"/>
                  </a:lnTo>
                  <a:lnTo>
                    <a:pt x="378828" y="91897"/>
                  </a:lnTo>
                  <a:lnTo>
                    <a:pt x="377012" y="91389"/>
                  </a:lnTo>
                  <a:lnTo>
                    <a:pt x="373862" y="91757"/>
                  </a:lnTo>
                  <a:lnTo>
                    <a:pt x="343817" y="66100"/>
                  </a:lnTo>
                  <a:lnTo>
                    <a:pt x="314667" y="18135"/>
                  </a:lnTo>
                  <a:lnTo>
                    <a:pt x="309370" y="10085"/>
                  </a:lnTo>
                  <a:lnTo>
                    <a:pt x="302110" y="4267"/>
                  </a:lnTo>
                  <a:lnTo>
                    <a:pt x="293522" y="915"/>
                  </a:lnTo>
                  <a:lnTo>
                    <a:pt x="28049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pPr defTabSz="642640">
                <a:defRPr/>
              </a:pPr>
              <a:endParaRPr sz="1265" kern="0">
                <a:solidFill>
                  <a:prstClr val="black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A789D73-0AFB-4DFA-9493-ED8741BCEBC7}"/>
                </a:ext>
              </a:extLst>
            </p:cNvPr>
            <p:cNvSpPr/>
            <p:nvPr/>
          </p:nvSpPr>
          <p:spPr>
            <a:xfrm>
              <a:off x="-1230549" y="3571264"/>
              <a:ext cx="198000" cy="1980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65"/>
            </a:p>
          </p:txBody>
        </p:sp>
      </p:grpSp>
      <p:graphicFrame>
        <p:nvGraphicFramePr>
          <p:cNvPr id="32" name="Table 126">
            <a:extLst>
              <a:ext uri="{FF2B5EF4-FFF2-40B4-BE49-F238E27FC236}">
                <a16:creationId xmlns:a16="http://schemas.microsoft.com/office/drawing/2014/main" id="{749B90DB-C494-4CF7-BE5D-A02B4280A3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331540"/>
              </p:ext>
            </p:extLst>
          </p:nvPr>
        </p:nvGraphicFramePr>
        <p:xfrm>
          <a:off x="1426360" y="2439614"/>
          <a:ext cx="4271920" cy="2983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1920">
                  <a:extLst>
                    <a:ext uri="{9D8B030D-6E8A-4147-A177-3AD203B41FA5}">
                      <a16:colId xmlns:a16="http://schemas.microsoft.com/office/drawing/2014/main" val="2074642368"/>
                    </a:ext>
                  </a:extLst>
                </a:gridCol>
              </a:tblGrid>
              <a:tr h="2983195">
                <a:tc>
                  <a:txBody>
                    <a:bodyPr/>
                    <a:lstStyle/>
                    <a:p>
                      <a:pPr marL="146300" indent="-182198" algn="l" defTabSz="914400" rtl="0" eaLnBrk="1" latinLnBrk="0" hangingPunct="1">
                        <a:lnSpc>
                          <a:spcPct val="115000"/>
                        </a:lnSpc>
                        <a:buClr>
                          <a:srgbClr val="000000"/>
                        </a:buClr>
                        <a:buSzPts val="1000"/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Increased Loyalty due to same store visit</a:t>
                      </a:r>
                    </a:p>
                    <a:p>
                      <a:pPr marL="146300" indent="-182198" algn="l" defTabSz="914400" rtl="0" eaLnBrk="1" latinLnBrk="0" hangingPunct="1">
                        <a:lnSpc>
                          <a:spcPct val="115000"/>
                        </a:lnSpc>
                        <a:buClr>
                          <a:srgbClr val="000000"/>
                        </a:buClr>
                        <a:buSzPts val="1000"/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Shoppers visit stores just because of these products</a:t>
                      </a:r>
                    </a:p>
                    <a:p>
                      <a:pPr marL="146300" indent="-182198" algn="l" defTabSz="914400" rtl="0" eaLnBrk="1" latinLnBrk="0" hangingPunct="1">
                        <a:lnSpc>
                          <a:spcPct val="115000"/>
                        </a:lnSpc>
                        <a:buClr>
                          <a:srgbClr val="000000"/>
                        </a:buClr>
                        <a:buSzPts val="1000"/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Foster loyalty in periods of crisis/ economic downturns</a:t>
                      </a:r>
                    </a:p>
                    <a:p>
                      <a:pPr marL="146300" indent="-182198" algn="l" defTabSz="914400" rtl="0" eaLnBrk="1" latinLnBrk="0" hangingPunct="1">
                        <a:lnSpc>
                          <a:spcPct val="115000"/>
                        </a:lnSpc>
                        <a:buClr>
                          <a:srgbClr val="000000"/>
                        </a:buClr>
                        <a:buSzPts val="1000"/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Important tool to increase frequency</a:t>
                      </a:r>
                    </a:p>
                  </a:txBody>
                  <a:tcPr marL="64262" marR="64262" marT="32131" marB="126501">
                    <a:lnL w="12700" cap="flat" cmpd="sng" algn="ctr">
                      <a:solidFill>
                        <a:srgbClr val="858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58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58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58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12330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14080492-298B-4F98-9A7F-B2422AE07F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469184"/>
              </p:ext>
            </p:extLst>
          </p:nvPr>
        </p:nvGraphicFramePr>
        <p:xfrm>
          <a:off x="6154119" y="2462215"/>
          <a:ext cx="4381916" cy="2960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916">
                  <a:extLst>
                    <a:ext uri="{9D8B030D-6E8A-4147-A177-3AD203B41FA5}">
                      <a16:colId xmlns:a16="http://schemas.microsoft.com/office/drawing/2014/main" val="2074642368"/>
                    </a:ext>
                  </a:extLst>
                </a:gridCol>
              </a:tblGrid>
              <a:tr h="2960593">
                <a:tc>
                  <a:txBody>
                    <a:bodyPr/>
                    <a:lstStyle/>
                    <a:p>
                      <a:pPr marL="146300" indent="-182198" algn="l" defTabSz="914400" rtl="0" eaLnBrk="1" latinLnBrk="0" hangingPunct="1">
                        <a:lnSpc>
                          <a:spcPct val="115000"/>
                        </a:lnSpc>
                        <a:buClr>
                          <a:srgbClr val="000000"/>
                        </a:buClr>
                        <a:buSzPts val="1000"/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Need space for empty crates and bottles</a:t>
                      </a:r>
                    </a:p>
                    <a:p>
                      <a:pPr marL="146300" indent="-182198" algn="l" defTabSz="914400" rtl="0" eaLnBrk="1" latinLnBrk="0" hangingPunct="1">
                        <a:lnSpc>
                          <a:spcPct val="115000"/>
                        </a:lnSpc>
                        <a:buClr>
                          <a:srgbClr val="000000"/>
                        </a:buClr>
                        <a:buSzPts val="1000"/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Need to buy and manage bottles and crates</a:t>
                      </a:r>
                    </a:p>
                    <a:p>
                      <a:pPr marL="146300" indent="-182198" algn="l" defTabSz="914400" rtl="0" eaLnBrk="1" latinLnBrk="0" hangingPunct="1">
                        <a:lnSpc>
                          <a:spcPct val="115000"/>
                        </a:lnSpc>
                        <a:buClr>
                          <a:srgbClr val="000000"/>
                        </a:buClr>
                        <a:buSzPts val="1000"/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 of deposit schemes with their shoppers</a:t>
                      </a:r>
                    </a:p>
                  </a:txBody>
                  <a:tcPr marL="64262" marR="64262" marT="32131" marB="126501">
                    <a:lnL w="12700" cap="flat" cmpd="sng" algn="ctr">
                      <a:solidFill>
                        <a:srgbClr val="858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58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58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58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12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304149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53">
            <a:extLst>
              <a:ext uri="{FF2B5EF4-FFF2-40B4-BE49-F238E27FC236}">
                <a16:creationId xmlns:a16="http://schemas.microsoft.com/office/drawing/2014/main" id="{1A833673-8EE0-4E78-AEDE-3DB94EFB5E0A}"/>
              </a:ext>
            </a:extLst>
          </p:cNvPr>
          <p:cNvSpPr txBox="1"/>
          <p:nvPr/>
        </p:nvSpPr>
        <p:spPr>
          <a:xfrm>
            <a:off x="0" y="11132"/>
            <a:ext cx="10765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0">
                <a:solidFill>
                  <a:srgbClr val="E82101"/>
                </a:solidFill>
                <a:latin typeface="Calibri" panose="020F0502020204030204"/>
                <a:cs typeface="Arial" pitchFamily="34" charset="0"/>
              </a:defRPr>
            </a:lvl1pPr>
          </a:lstStyle>
          <a:p>
            <a:r>
              <a:rPr lang="en-US" sz="3200" dirty="0"/>
              <a:t>Relationship between Disposable income and KO </a:t>
            </a:r>
            <a:r>
              <a:rPr lang="en-US" sz="3200" dirty="0" err="1"/>
              <a:t>Percaps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4B2562-D53C-4A85-A30C-C76B67B758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72" t="30107" r="18325" b="25376"/>
          <a:stretch/>
        </p:blipFill>
        <p:spPr>
          <a:xfrm>
            <a:off x="648930" y="828594"/>
            <a:ext cx="10087897" cy="5568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5F58AB-9028-45C8-96DD-4BE597FDF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3" t="88516" r="71828" b="9480"/>
          <a:stretch/>
        </p:blipFill>
        <p:spPr>
          <a:xfrm>
            <a:off x="-201562" y="6596146"/>
            <a:ext cx="4404851" cy="25072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4591CC8-4861-45DA-BD46-2BD3C85B86DE}"/>
              </a:ext>
            </a:extLst>
          </p:cNvPr>
          <p:cNvSpPr/>
          <p:nvPr/>
        </p:nvSpPr>
        <p:spPr>
          <a:xfrm rot="20158648">
            <a:off x="6502083" y="2315497"/>
            <a:ext cx="4535008" cy="187304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F0FBF7-EDBC-4B50-8C6D-42F14BDB170C}"/>
              </a:ext>
            </a:extLst>
          </p:cNvPr>
          <p:cNvSpPr txBox="1"/>
          <p:nvPr/>
        </p:nvSpPr>
        <p:spPr>
          <a:xfrm>
            <a:off x="3955612" y="3232947"/>
            <a:ext cx="8799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Uzbekistan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2DF264-AF06-4820-9890-345B4C3C40C0}"/>
              </a:ext>
            </a:extLst>
          </p:cNvPr>
          <p:cNvCxnSpPr/>
          <p:nvPr/>
        </p:nvCxnSpPr>
        <p:spPr>
          <a:xfrm>
            <a:off x="-461913" y="3438367"/>
            <a:ext cx="127827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F1B611-AEEB-4908-B2FC-C8F8033FCB91}"/>
              </a:ext>
            </a:extLst>
          </p:cNvPr>
          <p:cNvCxnSpPr/>
          <p:nvPr/>
        </p:nvCxnSpPr>
        <p:spPr>
          <a:xfrm>
            <a:off x="3864990" y="480767"/>
            <a:ext cx="0" cy="6115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516AA91-DCE2-4D33-9CBC-6EE6BB9FB193}"/>
              </a:ext>
            </a:extLst>
          </p:cNvPr>
          <p:cNvSpPr txBox="1"/>
          <p:nvPr/>
        </p:nvSpPr>
        <p:spPr>
          <a:xfrm>
            <a:off x="4002344" y="2066370"/>
            <a:ext cx="5979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F330C944-E5B9-472A-8849-C73523626589}"/>
              </a:ext>
            </a:extLst>
          </p:cNvPr>
          <p:cNvSpPr/>
          <p:nvPr/>
        </p:nvSpPr>
        <p:spPr>
          <a:xfrm rot="10800000">
            <a:off x="4203289" y="2291167"/>
            <a:ext cx="298965" cy="742747"/>
          </a:xfrm>
          <a:prstGeom prst="downArrow">
            <a:avLst/>
          </a:prstGeom>
          <a:solidFill>
            <a:srgbClr val="FF00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1345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87" y="297477"/>
            <a:ext cx="2792241" cy="9127998"/>
          </a:xfrm>
          <a:prstGeom prst="rect">
            <a:avLst/>
          </a:prstGeom>
        </p:spPr>
      </p:pic>
      <p:grpSp>
        <p:nvGrpSpPr>
          <p:cNvPr id="23" name="Agrupar 22"/>
          <p:cNvGrpSpPr/>
          <p:nvPr/>
        </p:nvGrpSpPr>
        <p:grpSpPr>
          <a:xfrm>
            <a:off x="1120231" y="3547507"/>
            <a:ext cx="2168826" cy="2168820"/>
            <a:chOff x="6552153" y="1435360"/>
            <a:chExt cx="693385" cy="693386"/>
          </a:xfrm>
        </p:grpSpPr>
        <p:sp>
          <p:nvSpPr>
            <p:cNvPr id="31" name="Elipse 30"/>
            <p:cNvSpPr/>
            <p:nvPr/>
          </p:nvSpPr>
          <p:spPr>
            <a:xfrm>
              <a:off x="6552153" y="1435360"/>
              <a:ext cx="693385" cy="6933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38100" dir="2700000" sx="105000" sy="105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5796" y="1542081"/>
              <a:ext cx="445521" cy="479485"/>
            </a:xfrm>
            <a:prstGeom prst="rect">
              <a:avLst/>
            </a:prstGeom>
          </p:spPr>
        </p:pic>
      </p:grpSp>
      <p:sp>
        <p:nvSpPr>
          <p:cNvPr id="26" name="Elipse 25"/>
          <p:cNvSpPr>
            <a:spLocks noChangeAspect="1"/>
          </p:cNvSpPr>
          <p:nvPr/>
        </p:nvSpPr>
        <p:spPr>
          <a:xfrm>
            <a:off x="1167366" y="3405681"/>
            <a:ext cx="302505" cy="30250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ipse 26"/>
          <p:cNvSpPr>
            <a:spLocks noChangeAspect="1"/>
          </p:cNvSpPr>
          <p:nvPr/>
        </p:nvSpPr>
        <p:spPr>
          <a:xfrm>
            <a:off x="976898" y="3843389"/>
            <a:ext cx="206615" cy="20661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Elipse 27"/>
          <p:cNvSpPr>
            <a:spLocks noChangeAspect="1"/>
          </p:cNvSpPr>
          <p:nvPr/>
        </p:nvSpPr>
        <p:spPr>
          <a:xfrm>
            <a:off x="2843503" y="5591590"/>
            <a:ext cx="250004" cy="2500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Elipse 28"/>
          <p:cNvSpPr>
            <a:spLocks noChangeAspect="1"/>
          </p:cNvSpPr>
          <p:nvPr/>
        </p:nvSpPr>
        <p:spPr>
          <a:xfrm>
            <a:off x="2531274" y="5832996"/>
            <a:ext cx="128291" cy="12829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Elipse 29"/>
          <p:cNvSpPr>
            <a:spLocks noChangeAspect="1"/>
          </p:cNvSpPr>
          <p:nvPr/>
        </p:nvSpPr>
        <p:spPr>
          <a:xfrm>
            <a:off x="3278733" y="5297481"/>
            <a:ext cx="128291" cy="12829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873525" y="1500822"/>
            <a:ext cx="74107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Yes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Returnables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should be a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Business Growth Pillar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our System</a:t>
            </a:r>
            <a:r>
              <a:rPr kumimoji="0" lang="is-I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…so,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should we do about it?</a:t>
            </a:r>
          </a:p>
        </p:txBody>
      </p:sp>
      <p:sp>
        <p:nvSpPr>
          <p:cNvPr id="34" name="Elipse 33"/>
          <p:cNvSpPr>
            <a:spLocks noChangeAspect="1"/>
          </p:cNvSpPr>
          <p:nvPr/>
        </p:nvSpPr>
        <p:spPr>
          <a:xfrm>
            <a:off x="1671816" y="3370027"/>
            <a:ext cx="128291" cy="12829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38100" dir="2700000" sx="105000" sy="105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Conector recto de flecha 8"/>
          <p:cNvCxnSpPr>
            <a:stCxn id="31" idx="6"/>
          </p:cNvCxnSpPr>
          <p:nvPr/>
        </p:nvCxnSpPr>
        <p:spPr>
          <a:xfrm flipV="1">
            <a:off x="3289057" y="4631199"/>
            <a:ext cx="7928840" cy="718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11550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4ZYh04W_oG8OxoH84ZFQ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7642</TotalTime>
  <Words>1049</Words>
  <Application>Microsoft Office PowerPoint</Application>
  <PresentationFormat>Widescreen</PresentationFormat>
  <Paragraphs>244</Paragraphs>
  <Slides>22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Arial</vt:lpstr>
      <vt:lpstr>Calibri</vt:lpstr>
      <vt:lpstr>Calibri Light</vt:lpstr>
      <vt:lpstr>Georgia</vt:lpstr>
      <vt:lpstr>Gotham</vt:lpstr>
      <vt:lpstr>Roboto</vt:lpstr>
      <vt:lpstr>Symbol</vt:lpstr>
      <vt:lpstr>TCCC-UnityHeadline</vt:lpstr>
      <vt:lpstr>TCCC-UnityText</vt:lpstr>
      <vt:lpstr>TCCC-UnityTextPC</vt:lpstr>
      <vt:lpstr>Wingdings</vt:lpstr>
      <vt:lpstr>Office Theme</vt:lpstr>
      <vt:lpstr>Tema de Office</vt:lpstr>
      <vt:lpstr>1_Tema de Office</vt:lpstr>
      <vt:lpstr>2_Tema de Office</vt:lpstr>
      <vt:lpstr>1_Office Theme</vt:lpstr>
      <vt:lpstr>think-cell Slide</vt:lpstr>
      <vt:lpstr>Returnables/ Refillables are a powerful tool to drive Category Leadership</vt:lpstr>
      <vt:lpstr>The business imperative</vt:lpstr>
      <vt:lpstr>PowerPoint Presentation</vt:lpstr>
      <vt:lpstr>PowerPoint Presentation</vt:lpstr>
      <vt:lpstr>This holds true across markets as well as consumers in most markets clearly prefer the experience of glass over plastic (the second most preferred package)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Martinez</dc:creator>
  <cp:lastModifiedBy>John Martinez</cp:lastModifiedBy>
  <cp:revision>774</cp:revision>
  <dcterms:created xsi:type="dcterms:W3CDTF">2021-10-19T16:49:31Z</dcterms:created>
  <dcterms:modified xsi:type="dcterms:W3CDTF">2022-12-09T13:59:45Z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702bf62-88e6-456d-b298-e2abb13de1ea_Enabled">
    <vt:lpwstr>true</vt:lpwstr>
  </property>
  <property fmtid="{D5CDD505-2E9C-101B-9397-08002B2CF9AE}" pid="3" name="MSIP_Label_0702bf62-88e6-456d-b298-e2abb13de1ea_SetDate">
    <vt:lpwstr>2021-12-02T12:56:58Z</vt:lpwstr>
  </property>
  <property fmtid="{D5CDD505-2E9C-101B-9397-08002B2CF9AE}" pid="4" name="MSIP_Label_0702bf62-88e6-456d-b298-e2abb13de1ea_Method">
    <vt:lpwstr>Standard</vt:lpwstr>
  </property>
  <property fmtid="{D5CDD505-2E9C-101B-9397-08002B2CF9AE}" pid="5" name="MSIP_Label_0702bf62-88e6-456d-b298-e2abb13de1ea_Name">
    <vt:lpwstr>0702bf62-88e6-456d-b298-e2abb13de1ea</vt:lpwstr>
  </property>
  <property fmtid="{D5CDD505-2E9C-101B-9397-08002B2CF9AE}" pid="6" name="MSIP_Label_0702bf62-88e6-456d-b298-e2abb13de1ea_SiteId">
    <vt:lpwstr>548d26ab-8caa-49e1-97c2-a1b1a06cc39c</vt:lpwstr>
  </property>
  <property fmtid="{D5CDD505-2E9C-101B-9397-08002B2CF9AE}" pid="7" name="MSIP_Label_0702bf62-88e6-456d-b298-e2abb13de1ea_ActionId">
    <vt:lpwstr>3c1d2456-9171-4358-8d2d-4daf128bce0b</vt:lpwstr>
  </property>
  <property fmtid="{D5CDD505-2E9C-101B-9397-08002B2CF9AE}" pid="8" name="MSIP_Label_0702bf62-88e6-456d-b298-e2abb13de1ea_ContentBits">
    <vt:lpwstr>2</vt:lpwstr>
  </property>
</Properties>
</file>